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1">
  <p:sldMasterIdLst>
    <p:sldMasterId id="2147483648" r:id="rId1"/>
  </p:sldMasterIdLst>
  <p:sldIdLst>
    <p:sldId id="257" r:id="rId2"/>
    <p:sldId id="258" r:id="rId3"/>
    <p:sldId id="260" r:id="rId4"/>
    <p:sldId id="259" r:id="rId5"/>
    <p:sldId id="263" r:id="rId6"/>
    <p:sldId id="280" r:id="rId7"/>
    <p:sldId id="268" r:id="rId8"/>
    <p:sldId id="267" r:id="rId9"/>
    <p:sldId id="266" r:id="rId10"/>
    <p:sldId id="265" r:id="rId11"/>
    <p:sldId id="264" r:id="rId12"/>
    <p:sldId id="274" r:id="rId13"/>
    <p:sldId id="275" r:id="rId14"/>
    <p:sldId id="279" r:id="rId15"/>
    <p:sldId id="277" r:id="rId16"/>
    <p:sldId id="278" r:id="rId17"/>
    <p:sldId id="276" r:id="rId18"/>
    <p:sldId id="269" r:id="rId19"/>
    <p:sldId id="270" r:id="rId20"/>
    <p:sldId id="272" r:id="rId21"/>
    <p:sldId id="271" r:id="rId22"/>
    <p:sldId id="273" r:id="rId23"/>
    <p:sldId id="256"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08" d="100"/>
          <a:sy n="108" d="100"/>
        </p:scale>
        <p:origin x="72" y="6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1049031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212439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70444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87741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325670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567267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2567299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2"/>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3583353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284446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97942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p:cNvSpPr>
            <a:spLocks noGrp="1"/>
          </p:cNvSpPr>
          <p:nvPr>
            <p:ph type="dt" sz="half" idx="10"/>
          </p:nvPr>
        </p:nvSpPr>
        <p:spPr/>
        <p:txBody>
          <a:bodyPr/>
          <a:lstStyle/>
          <a:p>
            <a:fld id="{444D6269-9EF5-4A0B-B8D6-C0C8EFB53432}" type="datetimeFigureOut">
              <a:rPr lang="zh-CN" altLang="en-US" smtClean="0"/>
              <a:t>2019/6/26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1615433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D6269-9EF5-4A0B-B8D6-C0C8EFB53432}" type="datetimeFigureOut">
              <a:rPr lang="zh-CN" altLang="en-US" smtClean="0"/>
              <a:t>2019/6/26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B1D97-1DE5-46F4-8672-300E94BBF835}" type="slidenum">
              <a:rPr lang="zh-CN" altLang="en-US" smtClean="0"/>
              <a:t>‹#›</a:t>
            </a:fld>
            <a:endParaRPr lang="zh-CN" altLang="en-US"/>
          </a:p>
        </p:txBody>
      </p:sp>
    </p:spTree>
    <p:extLst>
      <p:ext uri="{BB962C8B-B14F-4D97-AF65-F5344CB8AC3E}">
        <p14:creationId xmlns:p14="http://schemas.microsoft.com/office/powerpoint/2010/main" val="1240528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cid:5C3246DA-9E0A-46B7-BB74-79A4535717DA@home" TargetMode="External"/><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cid:5C3246DA-9E0A-46B7-BB74-79A4535717DA@home" TargetMode="External"/><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cid:5C3246DA-9E0A-46B7-BB74-79A4535717DA@home" TargetMode="External"/><Relationship Id="rId5" Type="http://schemas.openxmlformats.org/officeDocument/2006/relationships/image" Target="../media/image1.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cid:5C3246DA-9E0A-46B7-BB74-79A4535717DA@home"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cid:5C3246DA-9E0A-46B7-BB74-79A4535717DA@home" TargetMode="External"/><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cid:5C3246DA-9E0A-46B7-BB74-79A4535717DA@home" TargetMode="External"/><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1028" y="365125"/>
            <a:ext cx="7372048" cy="1325563"/>
          </a:xfrm>
        </p:spPr>
        <p:txBody>
          <a:bodyPr/>
          <a:lstStyle/>
          <a:p>
            <a:pPr marL="2057400" lvl="4" indent="-228600" algn="l">
              <a:spcAft>
                <a:spcPts val="0"/>
              </a:spcAft>
            </a:pPr>
            <a:r>
              <a:rPr lang="en-AU" sz="6000" b="1" spc="500" dirty="0">
                <a:solidFill>
                  <a:srgbClr val="ED7D31"/>
                </a:solidFill>
                <a:effectLst/>
                <a:latin typeface="Arial" panose="020B0604020202020204" pitchFamily="34" charset="0"/>
                <a:cs typeface="Arial" panose="020B0604020202020204" pitchFamily="34" charset="0"/>
              </a:rPr>
              <a:t>Client </a:t>
            </a:r>
            <a:r>
              <a:rPr lang="en-AU" sz="6000" b="1" dirty="0">
                <a:solidFill>
                  <a:srgbClr val="ED7D31"/>
                </a:solidFill>
                <a:effectLst/>
                <a:latin typeface="Arial" panose="020B0604020202020204" pitchFamily="34" charset="0"/>
                <a:ea typeface="Times New Roman" panose="02020603050405020304" pitchFamily="18" charset="0"/>
                <a:cs typeface="Arial" panose="020B0604020202020204" pitchFamily="34" charset="0"/>
              </a:rPr>
              <a:t>Site</a:t>
            </a:r>
            <a:r>
              <a:rPr lang="en-AU" b="1" dirty="0">
                <a:effectLst/>
                <a:latin typeface="Arial" panose="020B0604020202020204" pitchFamily="34" charset="0"/>
                <a:ea typeface="Times New Roman" panose="02020603050405020304" pitchFamily="18" charset="0"/>
              </a:rPr>
              <a:t> </a:t>
            </a:r>
            <a:endParaRPr lang="en-GB" b="1" dirty="0"/>
          </a:p>
        </p:txBody>
      </p:sp>
      <p:sp>
        <p:nvSpPr>
          <p:cNvPr id="3" name="Content Placeholder 2"/>
          <p:cNvSpPr>
            <a:spLocks noGrp="1"/>
          </p:cNvSpPr>
          <p:nvPr>
            <p:ph idx="1"/>
          </p:nvPr>
        </p:nvSpPr>
        <p:spPr/>
        <p:txBody>
          <a:bodyPr/>
          <a:lstStyle/>
          <a:p>
            <a:pPr marL="0" indent="0" algn="ctr">
              <a:spcAft>
                <a:spcPts val="0"/>
              </a:spcAft>
              <a:buNone/>
            </a:pPr>
            <a:endParaRPr lang="en-AU" b="1" i="1" dirty="0">
              <a:latin typeface="Arial" panose="020B0604020202020204" pitchFamily="34" charset="0"/>
              <a:ea typeface="Times New Roman" panose="02020603050405020304" pitchFamily="18" charset="0"/>
            </a:endParaRPr>
          </a:p>
          <a:p>
            <a:pPr marL="0" indent="0" algn="ctr">
              <a:spcAft>
                <a:spcPts val="0"/>
              </a:spcAft>
              <a:buNone/>
            </a:pPr>
            <a:r>
              <a:rPr lang="en-AU" sz="3600" b="1" i="1" dirty="0">
                <a:latin typeface="Arial" panose="020B0604020202020204" pitchFamily="34" charset="0"/>
                <a:ea typeface="Times New Roman" panose="02020603050405020304" pitchFamily="18" charset="0"/>
              </a:rPr>
              <a:t>Report No 300817.01</a:t>
            </a:r>
            <a:endParaRPr lang="en-GB" sz="3600" dirty="0">
              <a:latin typeface="Times New Roman" panose="02020603050405020304" pitchFamily="18" charset="0"/>
              <a:ea typeface="Times New Roman" panose="02020603050405020304" pitchFamily="18" charset="0"/>
            </a:endParaRPr>
          </a:p>
          <a:p>
            <a:pPr marL="0" indent="0" algn="ctr">
              <a:spcAft>
                <a:spcPts val="0"/>
              </a:spcAft>
              <a:buNone/>
            </a:pPr>
            <a:r>
              <a:rPr lang="en-AU" sz="3600" b="1" i="1" dirty="0">
                <a:latin typeface="Arial" panose="020B0604020202020204" pitchFamily="34" charset="0"/>
                <a:ea typeface="Times New Roman" panose="02020603050405020304" pitchFamily="18" charset="0"/>
                <a:cs typeface="Times New Roman" panose="02020603050405020304" pitchFamily="18" charset="0"/>
              </a:rPr>
              <a:t>Radiographic Inspection Report Conveyor CV123</a:t>
            </a:r>
            <a:endParaRPr lang="en-GB" sz="3600" dirty="0">
              <a:latin typeface="Times New Roman" panose="02020603050405020304" pitchFamily="18" charset="0"/>
              <a:ea typeface="Times New Roman" panose="02020603050405020304" pitchFamily="18" charset="0"/>
            </a:endParaRPr>
          </a:p>
          <a:p>
            <a:pPr marL="0" indent="0" algn="ctr">
              <a:buNone/>
            </a:pPr>
            <a:r>
              <a:rPr lang="en-AU" sz="3600" b="1" i="1" dirty="0">
                <a:latin typeface="Arial" panose="020B0604020202020204" pitchFamily="34" charset="0"/>
                <a:ea typeface="Times New Roman" panose="02020603050405020304" pitchFamily="18" charset="0"/>
                <a:cs typeface="Times New Roman" panose="02020603050405020304" pitchFamily="18" charset="0"/>
              </a:rPr>
              <a:t>Overland Conveyor System</a:t>
            </a:r>
            <a:endParaRPr lang="en-GB" sz="3600" dirty="0"/>
          </a:p>
        </p:txBody>
      </p:sp>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979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401848"/>
            <a:ext cx="7315200" cy="409575"/>
          </a:xfrm>
          <a:prstGeom prst="rect">
            <a:avLst/>
          </a:prstGeom>
          <a:ln w="19050">
            <a:solidFill>
              <a:srgbClr val="0000FF"/>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2107549"/>
            <a:ext cx="7315200" cy="409575"/>
          </a:xfrm>
          <a:prstGeom prst="rect">
            <a:avLst/>
          </a:prstGeom>
          <a:ln w="19050">
            <a:solidFill>
              <a:srgbClr val="0000FF"/>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2813250"/>
            <a:ext cx="7315200" cy="419100"/>
          </a:xfrm>
          <a:prstGeom prst="rect">
            <a:avLst/>
          </a:prstGeom>
          <a:ln w="19050">
            <a:solidFill>
              <a:srgbClr val="0000FF"/>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3528476"/>
            <a:ext cx="7315200" cy="419100"/>
          </a:xfrm>
          <a:prstGeom prst="rect">
            <a:avLst/>
          </a:prstGeom>
          <a:ln w="19050">
            <a:solidFill>
              <a:srgbClr val="0000FF"/>
            </a:solidFill>
          </a:ln>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4243702"/>
            <a:ext cx="7315200" cy="409575"/>
          </a:xfrm>
          <a:prstGeom prst="rect">
            <a:avLst/>
          </a:prstGeom>
          <a:ln w="19050">
            <a:solidFill>
              <a:srgbClr val="0000FF"/>
            </a:solidFill>
          </a:ln>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00" y="4949404"/>
            <a:ext cx="7315200" cy="409575"/>
          </a:xfrm>
          <a:prstGeom prst="rect">
            <a:avLst/>
          </a:prstGeom>
          <a:ln w="19050">
            <a:solidFill>
              <a:srgbClr val="0000FF"/>
            </a:solidFill>
          </a:ln>
        </p:spPr>
      </p:pic>
      <p:sp>
        <p:nvSpPr>
          <p:cNvPr id="11" name="TextBox 10"/>
          <p:cNvSpPr txBox="1"/>
          <p:nvPr/>
        </p:nvSpPr>
        <p:spPr>
          <a:xfrm>
            <a:off x="1347535" y="1429138"/>
            <a:ext cx="1331495" cy="369332"/>
          </a:xfrm>
          <a:prstGeom prst="rect">
            <a:avLst/>
          </a:prstGeom>
          <a:noFill/>
        </p:spPr>
        <p:txBody>
          <a:bodyPr wrap="square" rtlCol="0">
            <a:spAutoFit/>
          </a:bodyPr>
          <a:lstStyle/>
          <a:p>
            <a:r>
              <a:rPr lang="en-GB" dirty="0"/>
              <a:t>Event 13</a:t>
            </a:r>
          </a:p>
        </p:txBody>
      </p:sp>
      <p:sp>
        <p:nvSpPr>
          <p:cNvPr id="12" name="TextBox 11"/>
          <p:cNvSpPr txBox="1"/>
          <p:nvPr/>
        </p:nvSpPr>
        <p:spPr>
          <a:xfrm>
            <a:off x="1347536" y="2165856"/>
            <a:ext cx="1331495" cy="369332"/>
          </a:xfrm>
          <a:prstGeom prst="rect">
            <a:avLst/>
          </a:prstGeom>
          <a:noFill/>
        </p:spPr>
        <p:txBody>
          <a:bodyPr wrap="square" rtlCol="0">
            <a:spAutoFit/>
          </a:bodyPr>
          <a:lstStyle/>
          <a:p>
            <a:r>
              <a:rPr lang="en-GB" dirty="0"/>
              <a:t>Event 14</a:t>
            </a:r>
          </a:p>
        </p:txBody>
      </p:sp>
      <p:sp>
        <p:nvSpPr>
          <p:cNvPr id="13" name="TextBox 12"/>
          <p:cNvSpPr txBox="1"/>
          <p:nvPr/>
        </p:nvSpPr>
        <p:spPr>
          <a:xfrm>
            <a:off x="1347535" y="2912099"/>
            <a:ext cx="1331495" cy="369332"/>
          </a:xfrm>
          <a:prstGeom prst="rect">
            <a:avLst/>
          </a:prstGeom>
          <a:noFill/>
        </p:spPr>
        <p:txBody>
          <a:bodyPr wrap="square" rtlCol="0">
            <a:spAutoFit/>
          </a:bodyPr>
          <a:lstStyle/>
          <a:p>
            <a:r>
              <a:rPr lang="en-GB" dirty="0"/>
              <a:t>Event 15</a:t>
            </a:r>
          </a:p>
        </p:txBody>
      </p:sp>
      <p:sp>
        <p:nvSpPr>
          <p:cNvPr id="14" name="TextBox 13"/>
          <p:cNvSpPr txBox="1"/>
          <p:nvPr/>
        </p:nvSpPr>
        <p:spPr>
          <a:xfrm>
            <a:off x="1347535" y="3763117"/>
            <a:ext cx="1331495" cy="369332"/>
          </a:xfrm>
          <a:prstGeom prst="rect">
            <a:avLst/>
          </a:prstGeom>
          <a:noFill/>
        </p:spPr>
        <p:txBody>
          <a:bodyPr wrap="square" rtlCol="0">
            <a:spAutoFit/>
          </a:bodyPr>
          <a:lstStyle/>
          <a:p>
            <a:r>
              <a:rPr lang="en-GB" dirty="0"/>
              <a:t>Event 16</a:t>
            </a:r>
          </a:p>
        </p:txBody>
      </p:sp>
      <p:sp>
        <p:nvSpPr>
          <p:cNvPr id="15" name="TextBox 14"/>
          <p:cNvSpPr txBox="1"/>
          <p:nvPr/>
        </p:nvSpPr>
        <p:spPr>
          <a:xfrm>
            <a:off x="1347535" y="4535620"/>
            <a:ext cx="1331495" cy="369332"/>
          </a:xfrm>
          <a:prstGeom prst="rect">
            <a:avLst/>
          </a:prstGeom>
          <a:noFill/>
        </p:spPr>
        <p:txBody>
          <a:bodyPr wrap="square" rtlCol="0">
            <a:spAutoFit/>
          </a:bodyPr>
          <a:lstStyle/>
          <a:p>
            <a:r>
              <a:rPr lang="en-GB" dirty="0"/>
              <a:t>Event 17</a:t>
            </a:r>
          </a:p>
        </p:txBody>
      </p:sp>
      <p:sp>
        <p:nvSpPr>
          <p:cNvPr id="16" name="TextBox 15"/>
          <p:cNvSpPr txBox="1"/>
          <p:nvPr/>
        </p:nvSpPr>
        <p:spPr>
          <a:xfrm>
            <a:off x="1347535" y="5274284"/>
            <a:ext cx="1331495" cy="369332"/>
          </a:xfrm>
          <a:prstGeom prst="rect">
            <a:avLst/>
          </a:prstGeom>
          <a:noFill/>
        </p:spPr>
        <p:txBody>
          <a:bodyPr wrap="square" rtlCol="0">
            <a:spAutoFit/>
          </a:bodyPr>
          <a:lstStyle/>
          <a:p>
            <a:r>
              <a:rPr lang="en-GB" dirty="0"/>
              <a:t>Event 18</a:t>
            </a:r>
          </a:p>
        </p:txBody>
      </p:sp>
      <p:sp>
        <p:nvSpPr>
          <p:cNvPr id="17" name="TextBox 16"/>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2709681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226900"/>
            <a:ext cx="7315200" cy="657225"/>
          </a:xfrm>
          <a:prstGeom prst="rect">
            <a:avLst/>
          </a:prstGeom>
          <a:ln w="19050">
            <a:solidFill>
              <a:srgbClr val="0000FF"/>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2173009"/>
            <a:ext cx="7315200" cy="409575"/>
          </a:xfrm>
          <a:prstGeom prst="rect">
            <a:avLst/>
          </a:prstGeom>
          <a:ln w="19050">
            <a:solidFill>
              <a:srgbClr val="0000FF"/>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2871468"/>
            <a:ext cx="7315200" cy="504825"/>
          </a:xfrm>
          <a:prstGeom prst="rect">
            <a:avLst/>
          </a:prstGeom>
          <a:ln w="19050">
            <a:solidFill>
              <a:srgbClr val="0000FF"/>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3665177"/>
            <a:ext cx="7315200" cy="409575"/>
          </a:xfrm>
          <a:prstGeom prst="rect">
            <a:avLst/>
          </a:prstGeom>
          <a:ln w="19050">
            <a:solidFill>
              <a:srgbClr val="0000FF"/>
            </a:solidFill>
          </a:ln>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4363636"/>
            <a:ext cx="7315200" cy="457200"/>
          </a:xfrm>
          <a:prstGeom prst="rect">
            <a:avLst/>
          </a:prstGeom>
          <a:ln w="19050">
            <a:solidFill>
              <a:srgbClr val="0000FF"/>
            </a:solidFill>
          </a:ln>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00" y="5109719"/>
            <a:ext cx="7315200" cy="533400"/>
          </a:xfrm>
          <a:prstGeom prst="rect">
            <a:avLst/>
          </a:prstGeom>
          <a:ln w="19050">
            <a:solidFill>
              <a:schemeClr val="accent2"/>
            </a:solidFill>
          </a:ln>
        </p:spPr>
      </p:pic>
      <p:sp>
        <p:nvSpPr>
          <p:cNvPr id="11" name="TextBox 10"/>
          <p:cNvSpPr txBox="1"/>
          <p:nvPr/>
        </p:nvSpPr>
        <p:spPr>
          <a:xfrm>
            <a:off x="1347535" y="1429138"/>
            <a:ext cx="1331495" cy="369332"/>
          </a:xfrm>
          <a:prstGeom prst="rect">
            <a:avLst/>
          </a:prstGeom>
          <a:noFill/>
        </p:spPr>
        <p:txBody>
          <a:bodyPr wrap="square" rtlCol="0">
            <a:spAutoFit/>
          </a:bodyPr>
          <a:lstStyle/>
          <a:p>
            <a:r>
              <a:rPr lang="en-GB" dirty="0"/>
              <a:t>Event 19</a:t>
            </a:r>
          </a:p>
        </p:txBody>
      </p:sp>
      <p:sp>
        <p:nvSpPr>
          <p:cNvPr id="12" name="TextBox 11"/>
          <p:cNvSpPr txBox="1"/>
          <p:nvPr/>
        </p:nvSpPr>
        <p:spPr>
          <a:xfrm>
            <a:off x="1347536" y="2165856"/>
            <a:ext cx="1331495" cy="369332"/>
          </a:xfrm>
          <a:prstGeom prst="rect">
            <a:avLst/>
          </a:prstGeom>
          <a:noFill/>
        </p:spPr>
        <p:txBody>
          <a:bodyPr wrap="square" rtlCol="0">
            <a:spAutoFit/>
          </a:bodyPr>
          <a:lstStyle/>
          <a:p>
            <a:r>
              <a:rPr lang="en-GB" dirty="0"/>
              <a:t>Event 20</a:t>
            </a:r>
          </a:p>
        </p:txBody>
      </p:sp>
      <p:sp>
        <p:nvSpPr>
          <p:cNvPr id="13" name="TextBox 12"/>
          <p:cNvSpPr txBox="1"/>
          <p:nvPr/>
        </p:nvSpPr>
        <p:spPr>
          <a:xfrm>
            <a:off x="1347535" y="2912099"/>
            <a:ext cx="1331495" cy="369332"/>
          </a:xfrm>
          <a:prstGeom prst="rect">
            <a:avLst/>
          </a:prstGeom>
          <a:noFill/>
        </p:spPr>
        <p:txBody>
          <a:bodyPr wrap="square" rtlCol="0">
            <a:spAutoFit/>
          </a:bodyPr>
          <a:lstStyle/>
          <a:p>
            <a:r>
              <a:rPr lang="en-GB" dirty="0"/>
              <a:t>Event 21</a:t>
            </a:r>
          </a:p>
        </p:txBody>
      </p:sp>
      <p:sp>
        <p:nvSpPr>
          <p:cNvPr id="14" name="TextBox 13"/>
          <p:cNvSpPr txBox="1"/>
          <p:nvPr/>
        </p:nvSpPr>
        <p:spPr>
          <a:xfrm>
            <a:off x="1347535" y="3763117"/>
            <a:ext cx="1331495" cy="369332"/>
          </a:xfrm>
          <a:prstGeom prst="rect">
            <a:avLst/>
          </a:prstGeom>
          <a:noFill/>
        </p:spPr>
        <p:txBody>
          <a:bodyPr wrap="square" rtlCol="0">
            <a:spAutoFit/>
          </a:bodyPr>
          <a:lstStyle/>
          <a:p>
            <a:r>
              <a:rPr lang="en-GB" dirty="0"/>
              <a:t>Event 22</a:t>
            </a:r>
          </a:p>
        </p:txBody>
      </p:sp>
      <p:sp>
        <p:nvSpPr>
          <p:cNvPr id="15" name="TextBox 14"/>
          <p:cNvSpPr txBox="1"/>
          <p:nvPr/>
        </p:nvSpPr>
        <p:spPr>
          <a:xfrm>
            <a:off x="1347535" y="4535620"/>
            <a:ext cx="1331495" cy="369332"/>
          </a:xfrm>
          <a:prstGeom prst="rect">
            <a:avLst/>
          </a:prstGeom>
          <a:noFill/>
        </p:spPr>
        <p:txBody>
          <a:bodyPr wrap="square" rtlCol="0">
            <a:spAutoFit/>
          </a:bodyPr>
          <a:lstStyle/>
          <a:p>
            <a:r>
              <a:rPr lang="en-GB" dirty="0"/>
              <a:t>Event 23</a:t>
            </a:r>
          </a:p>
        </p:txBody>
      </p:sp>
      <p:sp>
        <p:nvSpPr>
          <p:cNvPr id="16" name="TextBox 15"/>
          <p:cNvSpPr txBox="1"/>
          <p:nvPr/>
        </p:nvSpPr>
        <p:spPr>
          <a:xfrm>
            <a:off x="1347535" y="5274284"/>
            <a:ext cx="1331495" cy="369332"/>
          </a:xfrm>
          <a:prstGeom prst="rect">
            <a:avLst/>
          </a:prstGeom>
          <a:noFill/>
        </p:spPr>
        <p:txBody>
          <a:bodyPr wrap="square" rtlCol="0">
            <a:spAutoFit/>
          </a:bodyPr>
          <a:lstStyle/>
          <a:p>
            <a:r>
              <a:rPr lang="en-GB" dirty="0"/>
              <a:t>Event 24</a:t>
            </a:r>
          </a:p>
        </p:txBody>
      </p:sp>
      <p:sp>
        <p:nvSpPr>
          <p:cNvPr id="17" name="TextBox 16"/>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1558530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342524"/>
            <a:ext cx="7315200" cy="419100"/>
          </a:xfrm>
          <a:prstGeom prst="rect">
            <a:avLst/>
          </a:prstGeom>
          <a:ln w="19050">
            <a:solidFill>
              <a:srgbClr val="0000FF"/>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2032334"/>
            <a:ext cx="7315200" cy="419100"/>
          </a:xfrm>
          <a:prstGeom prst="rect">
            <a:avLst/>
          </a:prstGeom>
          <a:ln w="19050">
            <a:solidFill>
              <a:srgbClr val="0000FF"/>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2722144"/>
            <a:ext cx="7315200" cy="447675"/>
          </a:xfrm>
          <a:prstGeom prst="rect">
            <a:avLst/>
          </a:prstGeom>
          <a:ln w="19050">
            <a:solidFill>
              <a:srgbClr val="0000FF"/>
            </a:solidFill>
          </a:ln>
        </p:spPr>
      </p:pic>
      <p:sp>
        <p:nvSpPr>
          <p:cNvPr id="13" name="TextBox 12"/>
          <p:cNvSpPr txBox="1"/>
          <p:nvPr/>
        </p:nvSpPr>
        <p:spPr>
          <a:xfrm>
            <a:off x="1347535" y="1429138"/>
            <a:ext cx="1331495" cy="369332"/>
          </a:xfrm>
          <a:prstGeom prst="rect">
            <a:avLst/>
          </a:prstGeom>
          <a:noFill/>
        </p:spPr>
        <p:txBody>
          <a:bodyPr wrap="square" rtlCol="0">
            <a:spAutoFit/>
          </a:bodyPr>
          <a:lstStyle/>
          <a:p>
            <a:r>
              <a:rPr lang="en-GB" dirty="0"/>
              <a:t>Event 25</a:t>
            </a:r>
          </a:p>
        </p:txBody>
      </p:sp>
      <p:sp>
        <p:nvSpPr>
          <p:cNvPr id="14" name="TextBox 13"/>
          <p:cNvSpPr txBox="1"/>
          <p:nvPr/>
        </p:nvSpPr>
        <p:spPr>
          <a:xfrm>
            <a:off x="1347536" y="2165856"/>
            <a:ext cx="1331495" cy="369332"/>
          </a:xfrm>
          <a:prstGeom prst="rect">
            <a:avLst/>
          </a:prstGeom>
          <a:noFill/>
        </p:spPr>
        <p:txBody>
          <a:bodyPr wrap="square" rtlCol="0">
            <a:spAutoFit/>
          </a:bodyPr>
          <a:lstStyle/>
          <a:p>
            <a:r>
              <a:rPr lang="en-GB" dirty="0"/>
              <a:t>Event 26</a:t>
            </a:r>
          </a:p>
        </p:txBody>
      </p:sp>
      <p:sp>
        <p:nvSpPr>
          <p:cNvPr id="15" name="TextBox 14"/>
          <p:cNvSpPr txBox="1"/>
          <p:nvPr/>
        </p:nvSpPr>
        <p:spPr>
          <a:xfrm>
            <a:off x="1347535" y="2912099"/>
            <a:ext cx="1331495" cy="369332"/>
          </a:xfrm>
          <a:prstGeom prst="rect">
            <a:avLst/>
          </a:prstGeom>
          <a:noFill/>
        </p:spPr>
        <p:txBody>
          <a:bodyPr wrap="square" rtlCol="0">
            <a:spAutoFit/>
          </a:bodyPr>
          <a:lstStyle/>
          <a:p>
            <a:r>
              <a:rPr lang="en-GB" dirty="0"/>
              <a:t>Event 27</a:t>
            </a:r>
          </a:p>
        </p:txBody>
      </p:sp>
      <p:sp>
        <p:nvSpPr>
          <p:cNvPr id="19" name="TextBox 18"/>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4201066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695" y="1568110"/>
            <a:ext cx="7315200" cy="3733800"/>
          </a:xfrm>
          <a:prstGeom prst="rect">
            <a:avLst/>
          </a:prstGeom>
          <a:ln w="19050">
            <a:solidFill>
              <a:srgbClr val="0000FF"/>
            </a:solidFill>
          </a:ln>
        </p:spPr>
      </p:pic>
      <p:sp>
        <p:nvSpPr>
          <p:cNvPr id="8" name="TextBox 7"/>
          <p:cNvSpPr txBox="1"/>
          <p:nvPr/>
        </p:nvSpPr>
        <p:spPr>
          <a:xfrm>
            <a:off x="711200" y="1568109"/>
            <a:ext cx="1331495" cy="369332"/>
          </a:xfrm>
          <a:prstGeom prst="rect">
            <a:avLst/>
          </a:prstGeom>
          <a:noFill/>
        </p:spPr>
        <p:txBody>
          <a:bodyPr wrap="square" rtlCol="0">
            <a:spAutoFit/>
          </a:bodyPr>
          <a:lstStyle/>
          <a:p>
            <a:r>
              <a:rPr lang="en-GB" dirty="0"/>
              <a:t>Event 28</a:t>
            </a:r>
          </a:p>
        </p:txBody>
      </p:sp>
      <p:sp>
        <p:nvSpPr>
          <p:cNvPr id="11" name="TextBox 10"/>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2504076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821" y="2096747"/>
            <a:ext cx="7315200" cy="2676525"/>
          </a:xfrm>
          <a:prstGeom prst="rect">
            <a:avLst/>
          </a:prstGeom>
          <a:ln w="19050">
            <a:solidFill>
              <a:srgbClr val="0000FF"/>
            </a:solidFill>
          </a:ln>
        </p:spPr>
      </p:pic>
      <p:sp>
        <p:nvSpPr>
          <p:cNvPr id="5" name="TextBox 4"/>
          <p:cNvSpPr txBox="1"/>
          <p:nvPr/>
        </p:nvSpPr>
        <p:spPr>
          <a:xfrm>
            <a:off x="711200" y="1568109"/>
            <a:ext cx="1331495" cy="369332"/>
          </a:xfrm>
          <a:prstGeom prst="rect">
            <a:avLst/>
          </a:prstGeom>
          <a:noFill/>
        </p:spPr>
        <p:txBody>
          <a:bodyPr wrap="square" rtlCol="0">
            <a:spAutoFit/>
          </a:bodyPr>
          <a:lstStyle/>
          <a:p>
            <a:r>
              <a:rPr lang="en-GB" dirty="0"/>
              <a:t>Event 29</a:t>
            </a:r>
          </a:p>
        </p:txBody>
      </p:sp>
      <p:sp>
        <p:nvSpPr>
          <p:cNvPr id="6" name="TextBox 5"/>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157143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411" y="1964490"/>
            <a:ext cx="7315200" cy="2971800"/>
          </a:xfrm>
          <a:prstGeom prst="rect">
            <a:avLst/>
          </a:prstGeom>
          <a:ln w="19050">
            <a:solidFill>
              <a:srgbClr val="0000FF"/>
            </a:solidFill>
          </a:ln>
        </p:spPr>
      </p:pic>
      <p:sp>
        <p:nvSpPr>
          <p:cNvPr id="5" name="TextBox 4"/>
          <p:cNvSpPr txBox="1"/>
          <p:nvPr/>
        </p:nvSpPr>
        <p:spPr>
          <a:xfrm>
            <a:off x="711200" y="1568109"/>
            <a:ext cx="1331495" cy="369332"/>
          </a:xfrm>
          <a:prstGeom prst="rect">
            <a:avLst/>
          </a:prstGeom>
          <a:noFill/>
        </p:spPr>
        <p:txBody>
          <a:bodyPr wrap="square" rtlCol="0">
            <a:spAutoFit/>
          </a:bodyPr>
          <a:lstStyle/>
          <a:p>
            <a:r>
              <a:rPr lang="en-GB" dirty="0"/>
              <a:t>Event 30</a:t>
            </a:r>
          </a:p>
        </p:txBody>
      </p:sp>
      <p:sp>
        <p:nvSpPr>
          <p:cNvPr id="6" name="TextBox 5"/>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870216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5621" y="1434760"/>
            <a:ext cx="7315200" cy="4000500"/>
          </a:xfrm>
          <a:prstGeom prst="rect">
            <a:avLst/>
          </a:prstGeom>
          <a:ln w="19050">
            <a:solidFill>
              <a:srgbClr val="0000FF"/>
            </a:solidFill>
          </a:ln>
        </p:spPr>
      </p:pic>
      <p:sp>
        <p:nvSpPr>
          <p:cNvPr id="5" name="TextBox 4"/>
          <p:cNvSpPr txBox="1"/>
          <p:nvPr/>
        </p:nvSpPr>
        <p:spPr>
          <a:xfrm>
            <a:off x="711200" y="1568109"/>
            <a:ext cx="1331495" cy="369332"/>
          </a:xfrm>
          <a:prstGeom prst="rect">
            <a:avLst/>
          </a:prstGeom>
          <a:noFill/>
        </p:spPr>
        <p:txBody>
          <a:bodyPr wrap="square" rtlCol="0">
            <a:spAutoFit/>
          </a:bodyPr>
          <a:lstStyle/>
          <a:p>
            <a:r>
              <a:rPr lang="en-GB" dirty="0"/>
              <a:t>Event 31</a:t>
            </a:r>
          </a:p>
        </p:txBody>
      </p:sp>
      <p:sp>
        <p:nvSpPr>
          <p:cNvPr id="6" name="TextBox 5"/>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298119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369" y="2282485"/>
            <a:ext cx="7315200" cy="2305050"/>
          </a:xfrm>
          <a:prstGeom prst="rect">
            <a:avLst/>
          </a:prstGeom>
          <a:ln w="19050">
            <a:solidFill>
              <a:schemeClr val="accent2"/>
            </a:solidFill>
          </a:ln>
        </p:spPr>
      </p:pic>
      <p:sp>
        <p:nvSpPr>
          <p:cNvPr id="5" name="TextBox 4"/>
          <p:cNvSpPr txBox="1"/>
          <p:nvPr/>
        </p:nvSpPr>
        <p:spPr>
          <a:xfrm>
            <a:off x="711200" y="1568109"/>
            <a:ext cx="1331495" cy="369332"/>
          </a:xfrm>
          <a:prstGeom prst="rect">
            <a:avLst/>
          </a:prstGeom>
          <a:noFill/>
        </p:spPr>
        <p:txBody>
          <a:bodyPr wrap="square" rtlCol="0">
            <a:spAutoFit/>
          </a:bodyPr>
          <a:lstStyle/>
          <a:p>
            <a:r>
              <a:rPr lang="en-GB" dirty="0"/>
              <a:t>Event 32</a:t>
            </a:r>
          </a:p>
        </p:txBody>
      </p:sp>
      <p:sp>
        <p:nvSpPr>
          <p:cNvPr id="6" name="TextBox 5"/>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192107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82945" y="1259340"/>
            <a:ext cx="4578426" cy="4644000"/>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961" y="1259340"/>
            <a:ext cx="4500000" cy="4646485"/>
          </a:xfrm>
          <a:prstGeom prst="rect">
            <a:avLst/>
          </a:prstGeom>
        </p:spPr>
      </p:pic>
      <p:sp>
        <p:nvSpPr>
          <p:cNvPr id="5" name="TextBox 4"/>
          <p:cNvSpPr txBox="1"/>
          <p:nvPr/>
        </p:nvSpPr>
        <p:spPr>
          <a:xfrm>
            <a:off x="2780632" y="823232"/>
            <a:ext cx="989263" cy="369332"/>
          </a:xfrm>
          <a:prstGeom prst="rect">
            <a:avLst/>
          </a:prstGeom>
          <a:noFill/>
        </p:spPr>
        <p:txBody>
          <a:bodyPr wrap="square" rtlCol="0">
            <a:spAutoFit/>
          </a:bodyPr>
          <a:lstStyle/>
          <a:p>
            <a:r>
              <a:rPr lang="en-GB" dirty="0"/>
              <a:t>Splice 1</a:t>
            </a:r>
          </a:p>
        </p:txBody>
      </p:sp>
      <p:sp>
        <p:nvSpPr>
          <p:cNvPr id="9" name="TextBox 8"/>
          <p:cNvSpPr txBox="1"/>
          <p:nvPr/>
        </p:nvSpPr>
        <p:spPr>
          <a:xfrm>
            <a:off x="8382001" y="773429"/>
            <a:ext cx="989263" cy="369332"/>
          </a:xfrm>
          <a:prstGeom prst="rect">
            <a:avLst/>
          </a:prstGeom>
          <a:noFill/>
        </p:spPr>
        <p:txBody>
          <a:bodyPr wrap="square" rtlCol="0">
            <a:spAutoFit/>
          </a:bodyPr>
          <a:lstStyle/>
          <a:p>
            <a:r>
              <a:rPr lang="en-GB" dirty="0"/>
              <a:t>Splice 2</a:t>
            </a:r>
          </a:p>
        </p:txBody>
      </p:sp>
    </p:spTree>
    <p:extLst>
      <p:ext uri="{BB962C8B-B14F-4D97-AF65-F5344CB8AC3E}">
        <p14:creationId xmlns:p14="http://schemas.microsoft.com/office/powerpoint/2010/main" val="2828517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16579" y="1110520"/>
            <a:ext cx="4537652" cy="4644000"/>
          </a:xfr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6600" y="1110520"/>
            <a:ext cx="4403220" cy="4644000"/>
          </a:xfrm>
          <a:prstGeom prst="rect">
            <a:avLst/>
          </a:prstGeom>
        </p:spPr>
      </p:pic>
      <p:sp>
        <p:nvSpPr>
          <p:cNvPr id="9" name="TextBox 8"/>
          <p:cNvSpPr txBox="1"/>
          <p:nvPr/>
        </p:nvSpPr>
        <p:spPr>
          <a:xfrm>
            <a:off x="2994527" y="673506"/>
            <a:ext cx="989263" cy="369332"/>
          </a:xfrm>
          <a:prstGeom prst="rect">
            <a:avLst/>
          </a:prstGeom>
          <a:noFill/>
        </p:spPr>
        <p:txBody>
          <a:bodyPr wrap="square" rtlCol="0">
            <a:spAutoFit/>
          </a:bodyPr>
          <a:lstStyle/>
          <a:p>
            <a:r>
              <a:rPr lang="en-GB" dirty="0"/>
              <a:t>Splice 3</a:t>
            </a:r>
          </a:p>
        </p:txBody>
      </p:sp>
      <p:sp>
        <p:nvSpPr>
          <p:cNvPr id="10" name="TextBox 9"/>
          <p:cNvSpPr txBox="1"/>
          <p:nvPr/>
        </p:nvSpPr>
        <p:spPr>
          <a:xfrm>
            <a:off x="8154737" y="652218"/>
            <a:ext cx="989263" cy="369332"/>
          </a:xfrm>
          <a:prstGeom prst="rect">
            <a:avLst/>
          </a:prstGeom>
          <a:noFill/>
        </p:spPr>
        <p:txBody>
          <a:bodyPr wrap="square" rtlCol="0">
            <a:spAutoFit/>
          </a:bodyPr>
          <a:lstStyle/>
          <a:p>
            <a:r>
              <a:rPr lang="en-GB" dirty="0"/>
              <a:t>Splice 4</a:t>
            </a:r>
          </a:p>
        </p:txBody>
      </p:sp>
    </p:spTree>
    <p:extLst>
      <p:ext uri="{BB962C8B-B14F-4D97-AF65-F5344CB8AC3E}">
        <p14:creationId xmlns:p14="http://schemas.microsoft.com/office/powerpoint/2010/main" val="32265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Grp="1" noChangeArrowheads="1"/>
          </p:cNvSpPr>
          <p:nvPr>
            <p:ph idx="1"/>
          </p:nvPr>
        </p:nvSpPr>
        <p:spPr bwMode="auto">
          <a:xfrm>
            <a:off x="838200" y="1259166"/>
            <a:ext cx="7956491" cy="453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49102" tIns="45720" rIns="91440" bIns="0" numCol="1" anchor="ctr" anchorCtr="0" compatLnSpc="1">
            <a:prstTxWarp prst="textNoShape">
              <a:avLst/>
            </a:prstTxWarp>
            <a:spAutoFit/>
          </a:bodyPr>
          <a:lstStyle/>
          <a:p>
            <a:pPr marL="1828800" lvl="4" indent="0" eaLnBrk="0" fontAlgn="base" hangingPunct="0">
              <a:lnSpc>
                <a:spcPct val="100000"/>
              </a:lnSpc>
              <a:spcBef>
                <a:spcPct val="0"/>
              </a:spcBef>
              <a:spcAft>
                <a:spcPct val="0"/>
              </a:spcAft>
              <a:buNone/>
            </a:pPr>
            <a:r>
              <a:rPr kumimoji="0" lang="en-AU" altLang="en-US" b="0" i="0" u="none" strike="noStrike" cap="none" normalizeH="0" baseline="0" dirty="0" bmk="_Toc492132342">
                <a:ln>
                  <a:noFill/>
                </a:ln>
                <a:solidFill>
                  <a:schemeClr val="tx1"/>
                </a:solidFill>
                <a:effectLst/>
                <a:latin typeface="Arial" panose="020B0604020202020204" pitchFamily="34" charset="0"/>
                <a:cs typeface="Arial" panose="020B0604020202020204" pitchFamily="34" charset="0"/>
              </a:rPr>
              <a:t>Initial Image / Data Collection.</a:t>
            </a:r>
          </a:p>
          <a:p>
            <a:pPr marL="1828800" lvl="4" indent="0" eaLnBrk="0" fontAlgn="base" hangingPunct="0">
              <a:lnSpc>
                <a:spcPct val="100000"/>
              </a:lnSpc>
              <a:spcBef>
                <a:spcPct val="0"/>
              </a:spcBef>
              <a:spcAft>
                <a:spcPct val="0"/>
              </a:spcAft>
              <a:buNone/>
            </a:pPr>
            <a:endParaRPr kumimoji="0" lang="en-AU" alt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371600" lvl="3" indent="0" eaLnBrk="0" fontAlgn="base" hangingPunct="0">
              <a:lnSpc>
                <a:spcPct val="100000"/>
              </a:lnSpc>
              <a:spcBef>
                <a:spcPct val="0"/>
              </a:spcBef>
              <a:spcAft>
                <a:spcPct val="0"/>
              </a:spcAft>
              <a:buNone/>
            </a:pPr>
            <a:r>
              <a:rPr kumimoji="0" lang="en-AU" altLang="en-US" sz="1000" b="0" i="0" u="none" strike="noStrike" cap="none" normalizeH="0" baseline="0" dirty="0">
                <a:ln>
                  <a:noFill/>
                </a:ln>
                <a:solidFill>
                  <a:schemeClr val="tx1"/>
                </a:solidFill>
                <a:effectLst/>
                <a:ea typeface="Times New Roman" panose="02020603050405020304" pitchFamily="18" charset="0"/>
              </a:rPr>
              <a:t>	</a:t>
            </a:r>
            <a:endParaRPr kumimoji="0" lang="en-AU" altLang="en-US" sz="1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28800" lvl="4" indent="0" eaLnBrk="0" fontAlgn="base" hangingPunct="0">
              <a:lnSpc>
                <a:spcPct val="100000"/>
              </a:lnSpc>
              <a:spcBef>
                <a:spcPct val="0"/>
              </a:spcBef>
              <a:spcAft>
                <a:spcPct val="0"/>
              </a:spcAft>
              <a:buNone/>
            </a:pPr>
            <a:r>
              <a:rPr kumimoji="0" lang="en-AU" altLang="en-US" b="0" i="0" u="none" strike="noStrike" cap="none" normalizeH="0" baseline="0" dirty="0" bmk="_Toc362786098">
                <a:ln>
                  <a:noFill/>
                </a:ln>
                <a:solidFill>
                  <a:schemeClr val="tx1"/>
                </a:solidFill>
                <a:effectLst/>
                <a:latin typeface="Arial" panose="020B0604020202020204" pitchFamily="34" charset="0"/>
                <a:cs typeface="Arial" panose="020B0604020202020204" pitchFamily="34" charset="0"/>
              </a:rPr>
              <a:t>No Changes to the Image / data were detected.</a:t>
            </a:r>
          </a:p>
          <a:p>
            <a:pPr marL="1371600" lvl="3" indent="0" eaLnBrk="0" fontAlgn="base" hangingPunct="0">
              <a:lnSpc>
                <a:spcPct val="100000"/>
              </a:lnSpc>
              <a:spcBef>
                <a:spcPct val="0"/>
              </a:spcBef>
              <a:spcAft>
                <a:spcPct val="0"/>
              </a:spcAft>
              <a:buNone/>
            </a:pPr>
            <a:r>
              <a:rPr kumimoji="0" lang="en-AU" altLang="en-US" sz="1000" b="0" i="0" u="none" strike="noStrike" cap="none" normalizeH="0" baseline="0" dirty="0">
                <a:ln>
                  <a:noFill/>
                </a:ln>
                <a:solidFill>
                  <a:schemeClr val="tx1"/>
                </a:solidFill>
                <a:effectLst/>
                <a:ea typeface="Times New Roman" panose="02020603050405020304" pitchFamily="18" charset="0"/>
              </a:rPr>
              <a:t>	</a:t>
            </a:r>
            <a:r>
              <a:rPr kumimoji="0" lang="en-AU"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No Action is required.</a:t>
            </a:r>
          </a:p>
          <a:p>
            <a:pPr marL="1371600" lvl="3" indent="0" eaLnBrk="0" fontAlgn="base" hangingPunct="0">
              <a:lnSpc>
                <a:spcPct val="100000"/>
              </a:lnSpc>
              <a:spcBef>
                <a:spcPct val="0"/>
              </a:spcBef>
              <a:spcAft>
                <a:spcPct val="0"/>
              </a:spcAft>
              <a:buNone/>
            </a:pPr>
            <a:endParaRPr kumimoji="0" lang="en-AU"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828800" lvl="4" indent="0" eaLnBrk="0" fontAlgn="base" hangingPunct="0">
              <a:lnSpc>
                <a:spcPct val="100000"/>
              </a:lnSpc>
              <a:spcBef>
                <a:spcPct val="0"/>
              </a:spcBef>
              <a:spcAft>
                <a:spcPct val="0"/>
              </a:spcAft>
              <a:buNone/>
            </a:pPr>
            <a:r>
              <a:rPr kumimoji="0" lang="en-AU" altLang="en-US" b="0" i="0" u="none" strike="noStrike" cap="none" normalizeH="0" baseline="0" dirty="0" bmk="_Toc434856840">
                <a:ln>
                  <a:noFill/>
                </a:ln>
                <a:solidFill>
                  <a:schemeClr val="tx1"/>
                </a:solidFill>
                <a:effectLst/>
                <a:latin typeface="Arial" panose="020B0604020202020204" pitchFamily="34" charset="0"/>
                <a:cs typeface="Arial" panose="020B0604020202020204" pitchFamily="34" charset="0"/>
              </a:rPr>
              <a:t>Minor Changes to the Image / data were detected.</a:t>
            </a:r>
          </a:p>
          <a:p>
            <a:pPr marL="1371600" lvl="3" indent="0" eaLnBrk="0" fontAlgn="base" hangingPunct="0">
              <a:lnSpc>
                <a:spcPct val="100000"/>
              </a:lnSpc>
              <a:spcBef>
                <a:spcPct val="0"/>
              </a:spcBef>
              <a:spcAft>
                <a:spcPct val="0"/>
              </a:spcAft>
              <a:buNone/>
            </a:pPr>
            <a:r>
              <a:rPr kumimoji="0" lang="en-AU"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These changes are not considered to be of note. The changes will be recorded for </a:t>
            </a:r>
            <a:endParaRPr kumimoji="0" lang="en-GB" altLang="en-US" sz="500" b="0" i="0" u="none" strike="noStrike" cap="none" normalizeH="0" baseline="0" dirty="0">
              <a:ln>
                <a:noFill/>
              </a:ln>
              <a:solidFill>
                <a:schemeClr val="tx1"/>
              </a:solidFill>
              <a:effectLst/>
            </a:endParaRPr>
          </a:p>
          <a:p>
            <a:pPr marL="0" indent="0" eaLnBrk="0" fontAlgn="base" hangingPunct="0">
              <a:lnSpc>
                <a:spcPct val="100000"/>
              </a:lnSpc>
              <a:spcBef>
                <a:spcPct val="0"/>
              </a:spcBef>
              <a:spcAft>
                <a:spcPct val="0"/>
              </a:spcAft>
              <a:buFontTx/>
              <a:buNone/>
            </a:pPr>
            <a:r>
              <a:rPr kumimoji="0" lang="en-AU"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future reference.</a:t>
            </a:r>
          </a:p>
          <a:p>
            <a:pPr marL="0" indent="0" eaLnBrk="0" fontAlgn="base" hangingPunct="0">
              <a:lnSpc>
                <a:spcPct val="100000"/>
              </a:lnSpc>
              <a:spcBef>
                <a:spcPct val="0"/>
              </a:spcBef>
              <a:spcAft>
                <a:spcPct val="0"/>
              </a:spcAft>
              <a:buFontTx/>
              <a:buNone/>
            </a:pPr>
            <a:endParaRPr kumimoji="0" lang="en-AU"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indent="0" eaLnBrk="0" fontAlgn="base" hangingPunct="0">
              <a:lnSpc>
                <a:spcPct val="100000"/>
              </a:lnSpc>
              <a:spcBef>
                <a:spcPct val="0"/>
              </a:spcBef>
              <a:spcAft>
                <a:spcPct val="0"/>
              </a:spcAft>
              <a:buFontTx/>
              <a:buNone/>
            </a:pPr>
            <a:r>
              <a:rPr kumimoji="0" lang="en-A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AU"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A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Moderate Changes to the Image / data were detected.</a:t>
            </a:r>
          </a:p>
          <a:p>
            <a:pPr marL="0" indent="0" eaLnBrk="0" fontAlgn="base" hangingPunct="0">
              <a:lnSpc>
                <a:spcPct val="100000"/>
              </a:lnSpc>
              <a:spcBef>
                <a:spcPct val="0"/>
              </a:spcBef>
              <a:spcAft>
                <a:spcPct val="0"/>
              </a:spcAft>
              <a:buFontTx/>
              <a:buNone/>
            </a:pPr>
            <a:r>
              <a:rPr kumimoji="0" lang="en-AU"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These changes are considered to be notable and worthy of inspection.</a:t>
            </a:r>
          </a:p>
          <a:p>
            <a:pPr marL="0" indent="0" eaLnBrk="0" fontAlgn="base" hangingPunct="0">
              <a:lnSpc>
                <a:spcPct val="100000"/>
              </a:lnSpc>
              <a:spcBef>
                <a:spcPct val="0"/>
              </a:spcBef>
              <a:spcAft>
                <a:spcPct val="0"/>
              </a:spcAft>
              <a:buFontTx/>
              <a:buNone/>
            </a:pPr>
            <a:endParaRPr lang="en-AU" altLang="en-US" sz="1000" dirty="0">
              <a:latin typeface="Arial" panose="020B0604020202020204" pitchFamily="34" charset="0"/>
              <a:ea typeface="Times New Roman" panose="02020603050405020304" pitchFamily="18" charset="0"/>
              <a:cs typeface="Arial" panose="020B0604020202020204" pitchFamily="34" charset="0"/>
            </a:endParaRPr>
          </a:p>
          <a:p>
            <a:pPr marL="0" indent="0" eaLnBrk="0" fontAlgn="base" hangingPunct="0">
              <a:lnSpc>
                <a:spcPct val="100000"/>
              </a:lnSpc>
              <a:spcBef>
                <a:spcPct val="0"/>
              </a:spcBef>
              <a:spcAft>
                <a:spcPct val="0"/>
              </a:spcAft>
              <a:buFontTx/>
              <a:buNone/>
            </a:pPr>
            <a:endParaRPr kumimoji="0" lang="en-GB" altLang="en-US" sz="500" b="0" i="0" u="none" strike="noStrike" cap="none" normalizeH="0" baseline="0" dirty="0">
              <a:ln>
                <a:noFill/>
              </a:ln>
              <a:solidFill>
                <a:schemeClr val="tx1"/>
              </a:solidFill>
              <a:effectLst/>
            </a:endParaRPr>
          </a:p>
          <a:p>
            <a:pPr marL="0" indent="0" eaLnBrk="0" fontAlgn="base" hangingPunct="0">
              <a:lnSpc>
                <a:spcPct val="100000"/>
              </a:lnSpc>
              <a:spcBef>
                <a:spcPct val="0"/>
              </a:spcBef>
              <a:spcAft>
                <a:spcPct val="0"/>
              </a:spcAft>
              <a:buFontTx/>
              <a:buNone/>
            </a:pPr>
            <a:r>
              <a:rPr kumimoji="0" lang="en-A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AU"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A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Major Changes to the Image / data was detected.</a:t>
            </a:r>
            <a:endParaRPr kumimoji="0" lang="en-GB" altLang="en-US" sz="500" b="0" i="0" u="none" strike="noStrike" cap="none" normalizeH="0" baseline="0" dirty="0">
              <a:ln>
                <a:noFill/>
              </a:ln>
              <a:solidFill>
                <a:schemeClr val="tx1"/>
              </a:solidFill>
              <a:effectLst/>
            </a:endParaRPr>
          </a:p>
          <a:p>
            <a:pPr marL="0" indent="0" eaLnBrk="0" fontAlgn="base" hangingPunct="0">
              <a:lnSpc>
                <a:spcPct val="100000"/>
              </a:lnSpc>
              <a:spcBef>
                <a:spcPct val="0"/>
              </a:spcBef>
              <a:spcAft>
                <a:spcPct val="0"/>
              </a:spcAft>
              <a:buFontTx/>
              <a:buNone/>
            </a:pPr>
            <a:r>
              <a:rPr kumimoji="0" lang="en-AU" altLang="en-US"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These changes are worthy of immediate attention.</a:t>
            </a:r>
          </a:p>
          <a:p>
            <a:pPr marL="0" indent="0" eaLnBrk="0" fontAlgn="base" hangingPunct="0">
              <a:lnSpc>
                <a:spcPct val="100000"/>
              </a:lnSpc>
              <a:spcBef>
                <a:spcPct val="0"/>
              </a:spcBef>
              <a:spcAft>
                <a:spcPct val="0"/>
              </a:spcAft>
              <a:buFontTx/>
              <a:buNone/>
            </a:pPr>
            <a:endParaRPr lang="en-AU" altLang="en-US" sz="1000" dirty="0">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FontTx/>
              <a:buNone/>
            </a:pPr>
            <a:endParaRPr kumimoji="0" lang="en-AU"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AU" alt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Inspection Date: 30</a:t>
            </a:r>
            <a:r>
              <a:rPr kumimoji="0" lang="en-AU" altLang="en-US" sz="1100" b="1"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a:t>
            </a:r>
            <a:r>
              <a:rPr kumimoji="0" lang="en-AU"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August </a:t>
            </a:r>
            <a:r>
              <a:rPr kumimoji="0" lang="en-US" altLang="en-US" sz="11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2017</a:t>
            </a:r>
            <a:endParaRPr kumimoji="0" lang="en-GB" altLang="en-US" sz="5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Inspection Scan carried out by: </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James Warbrick </a:t>
            </a:r>
            <a:r>
              <a:rPr kumimoji="0" lang="en-US" altLang="en-US" sz="11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B.Eng</a:t>
            </a: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MIEAust	</a:t>
            </a:r>
            <a:r>
              <a:rPr kumimoji="0" lang="en-AU"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GB" altLang="en-US" sz="500" b="0" i="0" u="none" strike="noStrike" cap="none" normalizeH="0" baseline="0" dirty="0">
                <a:ln>
                  <a:noFill/>
                </a:ln>
                <a:solidFill>
                  <a:schemeClr val="tx1"/>
                </a:solidFill>
                <a:effectLst/>
              </a:rPr>
              <a:t> </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5" name="Rounded Rectangle 4"/>
          <p:cNvSpPr/>
          <p:nvPr/>
        </p:nvSpPr>
        <p:spPr>
          <a:xfrm>
            <a:off x="2431081" y="2023720"/>
            <a:ext cx="323021" cy="33793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stretch>
            <a:fillRect/>
          </a:stretch>
        </p:blipFill>
        <p:spPr>
          <a:xfrm>
            <a:off x="2431081" y="3913398"/>
            <a:ext cx="335309" cy="347502"/>
          </a:xfrm>
          <a:prstGeom prst="rect">
            <a:avLst/>
          </a:prstGeom>
        </p:spPr>
      </p:pic>
      <p:pic>
        <p:nvPicPr>
          <p:cNvPr id="11" name="Picture 10"/>
          <p:cNvPicPr>
            <a:picLocks noChangeAspect="1"/>
          </p:cNvPicPr>
          <p:nvPr/>
        </p:nvPicPr>
        <p:blipFill>
          <a:blip r:embed="rId5"/>
          <a:stretch>
            <a:fillRect/>
          </a:stretch>
        </p:blipFill>
        <p:spPr>
          <a:xfrm>
            <a:off x="2431081" y="3280314"/>
            <a:ext cx="335309" cy="347502"/>
          </a:xfrm>
          <a:prstGeom prst="rect">
            <a:avLst/>
          </a:prstGeom>
        </p:spPr>
      </p:pic>
      <p:pic>
        <p:nvPicPr>
          <p:cNvPr id="12" name="Picture 11"/>
          <p:cNvPicPr>
            <a:picLocks noChangeAspect="1"/>
          </p:cNvPicPr>
          <p:nvPr/>
        </p:nvPicPr>
        <p:blipFill>
          <a:blip r:embed="rId5"/>
          <a:stretch>
            <a:fillRect/>
          </a:stretch>
        </p:blipFill>
        <p:spPr>
          <a:xfrm>
            <a:off x="2431081" y="2647231"/>
            <a:ext cx="335309" cy="347502"/>
          </a:xfrm>
          <a:prstGeom prst="rect">
            <a:avLst/>
          </a:prstGeom>
        </p:spPr>
      </p:pic>
      <p:pic>
        <p:nvPicPr>
          <p:cNvPr id="13" name="Picture 12"/>
          <p:cNvPicPr>
            <a:picLocks noChangeAspect="1"/>
          </p:cNvPicPr>
          <p:nvPr/>
        </p:nvPicPr>
        <p:blipFill>
          <a:blip r:embed="rId5"/>
          <a:stretch>
            <a:fillRect/>
          </a:stretch>
        </p:blipFill>
        <p:spPr>
          <a:xfrm>
            <a:off x="2431081" y="1390637"/>
            <a:ext cx="335309" cy="347502"/>
          </a:xfrm>
          <a:prstGeom prst="rect">
            <a:avLst/>
          </a:prstGeom>
        </p:spPr>
      </p:pic>
      <mc:AlternateContent xmlns:mc="http://schemas.openxmlformats.org/markup-compatibility/2006" xmlns:a14="http://schemas.microsoft.com/office/drawing/2010/main">
        <mc:Choice Requires="a14">
          <p:sp>
            <p:nvSpPr>
              <p:cNvPr id="17" name="TextBox 16"/>
              <p:cNvSpPr txBox="1">
                <a:spLocks/>
              </p:cNvSpPr>
              <p:nvPr/>
            </p:nvSpPr>
            <p:spPr>
              <a:xfrm>
                <a:off x="2456098" y="1409753"/>
                <a:ext cx="272985" cy="396000"/>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solidFill>
                            <a:srgbClr val="00B050"/>
                          </a:solidFill>
                          <a:latin typeface="Cambria Math" panose="02040503050406030204" pitchFamily="18" charset="0"/>
                          <a:ea typeface="Cambria Math" panose="02040503050406030204" pitchFamily="18" charset="0"/>
                        </a:rPr>
                        <m:t>√</m:t>
                      </m:r>
                    </m:oMath>
                  </m:oMathPara>
                </a14:m>
                <a:endParaRPr lang="en-GB" dirty="0">
                  <a:solidFill>
                    <a:srgbClr val="00B05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456098" y="1409753"/>
                <a:ext cx="272985" cy="396000"/>
              </a:xfrm>
              <a:prstGeom prst="rect">
                <a:avLst/>
              </a:prstGeom>
              <a:blipFill rotWithShape="0">
                <a:blip r:embed="rId6"/>
                <a:stretch>
                  <a:fillRect l="-20000" t="-7692" r="-20000"/>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2731061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338904" y="1226719"/>
            <a:ext cx="4161714" cy="4644000"/>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2800" y="1226719"/>
            <a:ext cx="4761802" cy="4644000"/>
          </a:xfrm>
          <a:prstGeom prst="rect">
            <a:avLst/>
          </a:prstGeom>
        </p:spPr>
      </p:pic>
      <p:sp>
        <p:nvSpPr>
          <p:cNvPr id="7" name="TextBox 6"/>
          <p:cNvSpPr txBox="1"/>
          <p:nvPr/>
        </p:nvSpPr>
        <p:spPr>
          <a:xfrm>
            <a:off x="2780632" y="823232"/>
            <a:ext cx="989263" cy="369332"/>
          </a:xfrm>
          <a:prstGeom prst="rect">
            <a:avLst/>
          </a:prstGeom>
          <a:noFill/>
        </p:spPr>
        <p:txBody>
          <a:bodyPr wrap="square" rtlCol="0">
            <a:spAutoFit/>
          </a:bodyPr>
          <a:lstStyle/>
          <a:p>
            <a:r>
              <a:rPr lang="en-GB" dirty="0"/>
              <a:t>Splice 5</a:t>
            </a:r>
          </a:p>
        </p:txBody>
      </p:sp>
      <p:sp>
        <p:nvSpPr>
          <p:cNvPr id="8" name="TextBox 7"/>
          <p:cNvSpPr txBox="1"/>
          <p:nvPr/>
        </p:nvSpPr>
        <p:spPr>
          <a:xfrm>
            <a:off x="8194842" y="823232"/>
            <a:ext cx="989263" cy="369332"/>
          </a:xfrm>
          <a:prstGeom prst="rect">
            <a:avLst/>
          </a:prstGeom>
          <a:noFill/>
        </p:spPr>
        <p:txBody>
          <a:bodyPr wrap="square" rtlCol="0">
            <a:spAutoFit/>
          </a:bodyPr>
          <a:lstStyle/>
          <a:p>
            <a:r>
              <a:rPr lang="en-GB" dirty="0"/>
              <a:t>Splice 6</a:t>
            </a:r>
          </a:p>
        </p:txBody>
      </p:sp>
    </p:spTree>
    <p:extLst>
      <p:ext uri="{BB962C8B-B14F-4D97-AF65-F5344CB8AC3E}">
        <p14:creationId xmlns:p14="http://schemas.microsoft.com/office/powerpoint/2010/main" val="774084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58436" y="1237417"/>
            <a:ext cx="4689985" cy="4644000"/>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9168" y="1237415"/>
            <a:ext cx="4461400" cy="4644000"/>
          </a:xfrm>
          <a:prstGeom prst="rect">
            <a:avLst/>
          </a:prstGeom>
        </p:spPr>
      </p:pic>
      <p:sp>
        <p:nvSpPr>
          <p:cNvPr id="7" name="TextBox 6"/>
          <p:cNvSpPr txBox="1"/>
          <p:nvPr/>
        </p:nvSpPr>
        <p:spPr>
          <a:xfrm>
            <a:off x="2780632" y="823232"/>
            <a:ext cx="989263" cy="369332"/>
          </a:xfrm>
          <a:prstGeom prst="rect">
            <a:avLst/>
          </a:prstGeom>
          <a:noFill/>
        </p:spPr>
        <p:txBody>
          <a:bodyPr wrap="square" rtlCol="0">
            <a:spAutoFit/>
          </a:bodyPr>
          <a:lstStyle/>
          <a:p>
            <a:r>
              <a:rPr lang="en-GB" dirty="0"/>
              <a:t>Splice 7</a:t>
            </a:r>
          </a:p>
        </p:txBody>
      </p:sp>
      <p:sp>
        <p:nvSpPr>
          <p:cNvPr id="8" name="TextBox 7"/>
          <p:cNvSpPr txBox="1"/>
          <p:nvPr/>
        </p:nvSpPr>
        <p:spPr>
          <a:xfrm>
            <a:off x="8178801" y="823232"/>
            <a:ext cx="989263" cy="369332"/>
          </a:xfrm>
          <a:prstGeom prst="rect">
            <a:avLst/>
          </a:prstGeom>
          <a:noFill/>
        </p:spPr>
        <p:txBody>
          <a:bodyPr wrap="square" rtlCol="0">
            <a:spAutoFit/>
          </a:bodyPr>
          <a:lstStyle/>
          <a:p>
            <a:r>
              <a:rPr lang="en-GB" dirty="0"/>
              <a:t>Splice 8</a:t>
            </a:r>
          </a:p>
        </p:txBody>
      </p:sp>
    </p:spTree>
    <p:extLst>
      <p:ext uri="{BB962C8B-B14F-4D97-AF65-F5344CB8AC3E}">
        <p14:creationId xmlns:p14="http://schemas.microsoft.com/office/powerpoint/2010/main" val="3068749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86352" y="1286017"/>
            <a:ext cx="4280807" cy="4644000"/>
          </a:xfr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6702" y="1286017"/>
            <a:ext cx="4392687" cy="4644000"/>
          </a:xfrm>
          <a:prstGeom prst="rect">
            <a:avLst/>
          </a:prstGeom>
        </p:spPr>
      </p:pic>
      <p:sp>
        <p:nvSpPr>
          <p:cNvPr id="7" name="TextBox 6"/>
          <p:cNvSpPr txBox="1"/>
          <p:nvPr/>
        </p:nvSpPr>
        <p:spPr>
          <a:xfrm>
            <a:off x="2780632" y="823232"/>
            <a:ext cx="989263" cy="369332"/>
          </a:xfrm>
          <a:prstGeom prst="rect">
            <a:avLst/>
          </a:prstGeom>
          <a:noFill/>
        </p:spPr>
        <p:txBody>
          <a:bodyPr wrap="square" rtlCol="0">
            <a:spAutoFit/>
          </a:bodyPr>
          <a:lstStyle/>
          <a:p>
            <a:r>
              <a:rPr lang="en-GB" dirty="0"/>
              <a:t>Splice 9</a:t>
            </a:r>
          </a:p>
        </p:txBody>
      </p:sp>
      <p:sp>
        <p:nvSpPr>
          <p:cNvPr id="8" name="TextBox 7"/>
          <p:cNvSpPr txBox="1"/>
          <p:nvPr/>
        </p:nvSpPr>
        <p:spPr>
          <a:xfrm>
            <a:off x="7998413" y="823232"/>
            <a:ext cx="1070724" cy="369332"/>
          </a:xfrm>
          <a:prstGeom prst="rect">
            <a:avLst/>
          </a:prstGeom>
          <a:noFill/>
        </p:spPr>
        <p:txBody>
          <a:bodyPr wrap="square" rtlCol="0">
            <a:spAutoFit/>
          </a:bodyPr>
          <a:lstStyle/>
          <a:p>
            <a:r>
              <a:rPr lang="en-GB" dirty="0"/>
              <a:t>Splice 10</a:t>
            </a:r>
          </a:p>
        </p:txBody>
      </p:sp>
    </p:spTree>
    <p:extLst>
      <p:ext uri="{BB962C8B-B14F-4D97-AF65-F5344CB8AC3E}">
        <p14:creationId xmlns:p14="http://schemas.microsoft.com/office/powerpoint/2010/main" val="3260618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307C05">
            <a:hlinkClick r:id="" action="ppaction://media"/>
          </p:cNvPr>
          <p:cNvPicPr>
            <a:picLocks noChangeAspect="1"/>
          </p:cNvPicPr>
          <p:nvPr>
            <a:videoFile r:link="rId2"/>
            <p:extLst>
              <p:ext uri="{DAA4B4D4-6D71-4841-9C94-3DE7FCFB9230}">
                <p14:media xmlns:p14="http://schemas.microsoft.com/office/powerpoint/2010/main" r:embed="rId1">
                  <p14:bmkLst>
                    <p14:bmk name="Bookmark 4" time="2199.2374"/>
                    <p14:bmk name="Bookmark 6" time="46389.0844"/>
                    <p14:bmk name="Bookmark 7" time="109798.0186"/>
                  </p14:bmkLst>
                </p14:media>
              </p:ext>
            </p:extLst>
          </p:nvPr>
        </p:nvPicPr>
        <p:blipFill>
          <a:blip r:embed="rId4"/>
          <a:stretch>
            <a:fillRect/>
          </a:stretch>
        </p:blipFill>
        <p:spPr>
          <a:xfrm>
            <a:off x="2329416" y="384969"/>
            <a:ext cx="7316221" cy="5715798"/>
          </a:xfrm>
          <a:prstGeom prst="rect">
            <a:avLst/>
          </a:prstGeom>
        </p:spPr>
      </p:pic>
      <p:pic>
        <p:nvPicPr>
          <p:cNvPr id="5" name="Picture 2" descr="cid:5C3246DA-9E0A-46B7-BB74-79A4535717DA@home"/>
          <p:cNvPicPr>
            <a:picLocks noChangeAspect="1" noChangeArrowheads="1"/>
          </p:cNvPicPr>
          <p:nvPr/>
        </p:nvPicPr>
        <p:blipFill>
          <a:blip r:embed="rId5" r:link="rId6">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37" y="68373"/>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822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80533"/>
            <a:ext cx="10515600" cy="5296430"/>
          </a:xfrm>
        </p:spPr>
        <p:txBody>
          <a:bodyPr>
            <a:normAutofit fontScale="25000" lnSpcReduction="20000"/>
          </a:bodyPr>
          <a:lstStyle/>
          <a:p>
            <a:pPr marL="0" lvl="0" indent="0">
              <a:lnSpc>
                <a:spcPct val="120000"/>
              </a:lnSpc>
              <a:buNone/>
            </a:pPr>
            <a:r>
              <a:rPr lang="en-AU" sz="4800" b="1" kern="0" dirty="0">
                <a:latin typeface="Arial" panose="020B0604020202020204" pitchFamily="34" charset="0"/>
                <a:cs typeface="Arial" panose="020B0604020202020204" pitchFamily="34" charset="0"/>
              </a:rPr>
              <a:t>Summary</a:t>
            </a:r>
            <a:endParaRPr lang="en-GB" sz="4800" b="1" kern="0" dirty="0">
              <a:latin typeface="Arial" panose="020B0604020202020204" pitchFamily="34" charset="0"/>
              <a:cs typeface="Arial" panose="020B0604020202020204" pitchFamily="34" charset="0"/>
            </a:endParaRPr>
          </a:p>
          <a:p>
            <a:pPr marL="0" indent="0" algn="just">
              <a:lnSpc>
                <a:spcPct val="120000"/>
              </a:lnSpc>
              <a:spcAft>
                <a:spcPts val="0"/>
              </a:spcAft>
              <a:buNone/>
            </a:pPr>
            <a:r>
              <a:rPr lang="en-AU"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This report details the Continuous Radiography Analysis for Conveyor CV123 Overland system carried out on the 30th of August 2017 utilising a Mobile Continuous Radiography Monitoring System at the clients regional Operations. </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It must be noted that arbitrary nomenclature for all splices and belt sections have been utilised due to the absence of branding for all splices and belt sections.</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b="1" dirty="0">
                <a:solidFill>
                  <a:srgbClr val="000000"/>
                </a:solidFill>
                <a:latin typeface="Arial" panose="020B0604020202020204" pitchFamily="34" charset="0"/>
                <a:ea typeface="Times New Roman" panose="02020603050405020304" pitchFamily="18" charset="0"/>
                <a:cs typeface="Arial" panose="020B0604020202020204" pitchFamily="34" charset="0"/>
              </a:rPr>
              <a:t>Files utilised being:</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Image File:-	2017Aug30-1554_cv123.chs</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b="1" dirty="0">
                <a:solidFill>
                  <a:srgbClr val="000000"/>
                </a:solidFill>
                <a:latin typeface="Arial" panose="020B0604020202020204" pitchFamily="34" charset="0"/>
                <a:ea typeface="Times New Roman" panose="02020603050405020304" pitchFamily="18" charset="0"/>
                <a:cs typeface="Arial" panose="020B0604020202020204" pitchFamily="34" charset="0"/>
              </a:rPr>
              <a:t>Belt Sections:</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A total of 10 belt sections are noted through the data. All belt section lengths are detailed and will be utilised as the datum for future analysis. </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b="1" dirty="0">
                <a:solidFill>
                  <a:srgbClr val="000000"/>
                </a:solidFill>
                <a:latin typeface="Arial" panose="020B0604020202020204" pitchFamily="34" charset="0"/>
                <a:ea typeface="Times New Roman" panose="02020603050405020304" pitchFamily="18" charset="0"/>
                <a:cs typeface="Arial" panose="020B0604020202020204" pitchFamily="34" charset="0"/>
              </a:rPr>
              <a:t>Belt Events:</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GB"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Numerous damage / broken cords are noted through the data and can be viewed via the belt screen on page 23.</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GB"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Various portions of the belt have sustained edge damage and loss of edge cords.</a:t>
            </a: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No adverse corrosive conditions are noted at this time for any belt sections.</a:t>
            </a:r>
          </a:p>
          <a:p>
            <a:pPr marL="0" indent="0">
              <a:lnSpc>
                <a:spcPct val="120000"/>
              </a:lnSpc>
              <a:spcAft>
                <a:spcPts val="0"/>
              </a:spcAft>
              <a:buNone/>
            </a:pPr>
            <a:endParaRPr lang="en-GB" sz="4800" dirty="0">
              <a:latin typeface="Arial" panose="020B0604020202020204" pitchFamily="34" charset="0"/>
              <a:ea typeface="Times New Roman" panose="02020603050405020304" pitchFamily="18" charset="0"/>
              <a:cs typeface="Arial" panose="020B0604020202020204" pitchFamily="34" charset="0"/>
            </a:endParaRPr>
          </a:p>
          <a:p>
            <a:pPr marL="0" indent="0">
              <a:lnSpc>
                <a:spcPct val="120000"/>
              </a:lnSpc>
              <a:spcAft>
                <a:spcPts val="0"/>
              </a:spcAft>
              <a:buNone/>
            </a:pPr>
            <a:r>
              <a:rPr lang="en-AU" sz="48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sz="4800" dirty="0">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470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80533"/>
            <a:ext cx="10515600" cy="5296430"/>
          </a:xfrm>
        </p:spPr>
        <p:txBody>
          <a:bodyPr>
            <a:noAutofit/>
          </a:bodyPr>
          <a:lstStyle/>
          <a:p>
            <a:pPr marL="0" lvl="0" indent="0">
              <a:lnSpc>
                <a:spcPct val="100000"/>
              </a:lnSpc>
              <a:buNone/>
            </a:pPr>
            <a:r>
              <a:rPr lang="en-AU"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Splice Condition:</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 total of 10 splices are noted through the data, 8 of the splices are are left hand leading the remaining 2 are right hand leading.</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Scanned trace starts with splice 1 and concludes after splice 1.</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All splices are of the same design and have similar patterns to each other but are seen as variable at this time, further imaging will pick up any deviations against what has been recorded to date.</a:t>
            </a: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Variations in the make up of the splices relate to centre butt, edge cord distance, cord pitch, cord straightness/alignment and transitions.</a:t>
            </a: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A number of splices are noted as having rubber voids at the cord ends and lack of infill rubber along adjacent cord members. </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tabLst>
                <a:tab pos="5581015" algn="l"/>
              </a:tabLst>
            </a:pPr>
            <a:r>
              <a:rPr lang="en-AU"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Profile data:</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No profile data recorded for this belt, we cannot advise as to the impact a reduced cover will have on the remaining life of the belt. </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tabLst>
                <a:tab pos="5581015" algn="l"/>
              </a:tabLst>
            </a:pPr>
            <a:r>
              <a:rPr lang="en-AU"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Recommendations:</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Given the current makeup and condition of the splices we would recommend that an appointed system be installed to monitor periodically as deemed necessary.</a:t>
            </a: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Visually inspect / review all anomalies noted through the report in order of severity and take appropriate steps as required. </a:t>
            </a: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Report all repairs carried out to allow inclusion into subsequent reports and updates.</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buNone/>
              <a:tabLst>
                <a:tab pos="5581015" algn="l"/>
              </a:tabLst>
            </a:pPr>
            <a:r>
              <a:rPr lang="en-AU"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Continue to monitor using appropriate equipment to track and trend event frequency and severity.</a:t>
            </a:r>
            <a:endParaRPr lang="en-GB"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a:lnSpc>
                <a:spcPct val="100000"/>
              </a:lnSpc>
            </a:pPr>
            <a:endParaRPr lang="en-GB" sz="1200" dirty="0"/>
          </a:p>
        </p:txBody>
      </p:sp>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322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200" y="954004"/>
            <a:ext cx="9893968" cy="3628691"/>
          </a:xfrm>
        </p:spPr>
        <p:txBody>
          <a:bodyPr>
            <a:normAutofit/>
          </a:bodyPr>
          <a:lstStyle/>
          <a:p>
            <a:pPr marL="0" indent="0">
              <a:buNone/>
            </a:pPr>
            <a:r>
              <a:rPr lang="en-GB" sz="1200" b="1" dirty="0">
                <a:latin typeface="Arial" panose="020B0604020202020204" pitchFamily="34" charset="0"/>
                <a:cs typeface="Arial" panose="020B0604020202020204" pitchFamily="34" charset="0"/>
              </a:rPr>
              <a:t>1.0 Introduction </a:t>
            </a:r>
          </a:p>
          <a:p>
            <a:pPr marL="0" indent="0">
              <a:buNone/>
            </a:pPr>
            <a:r>
              <a:rPr lang="en-GB" sz="1200" dirty="0">
                <a:latin typeface="Arial" panose="020B0604020202020204" pitchFamily="34" charset="0"/>
                <a:cs typeface="Arial" panose="020B0604020202020204" pitchFamily="34" charset="0"/>
              </a:rPr>
              <a:t>At the request of the client an initial scan of CV123 was undertaken using Mobile Continuous Radiography Equipment on the 30th August 2017 to determine the condition and suitability for continued service. </a:t>
            </a:r>
          </a:p>
          <a:p>
            <a:pPr marL="0" indent="0">
              <a:buNone/>
            </a:pPr>
            <a:r>
              <a:rPr lang="en-GB" sz="1200" dirty="0">
                <a:latin typeface="Arial" panose="020B0604020202020204" pitchFamily="34" charset="0"/>
                <a:cs typeface="Arial" panose="020B0604020202020204" pitchFamily="34" charset="0"/>
              </a:rPr>
              <a:t>The inspection was undertaken in accordance with the Conveyor Health Services Condition Monitoring Program. </a:t>
            </a:r>
          </a:p>
          <a:p>
            <a:pPr marL="0" indent="0">
              <a:buNone/>
            </a:pPr>
            <a:r>
              <a:rPr lang="en-GB" sz="1200" dirty="0">
                <a:latin typeface="Arial" panose="020B0604020202020204" pitchFamily="34" charset="0"/>
                <a:cs typeface="Arial" panose="020B0604020202020204" pitchFamily="34" charset="0"/>
              </a:rPr>
              <a:t>Note: Some belt sections may be a result of subsequent splicing within the original belt lengths provided after install. </a:t>
            </a:r>
          </a:p>
          <a:p>
            <a:pPr marL="0" indent="0">
              <a:buNone/>
            </a:pPr>
            <a:r>
              <a:rPr lang="en-GB" sz="1200" b="1" dirty="0">
                <a:latin typeface="Arial" panose="020B0604020202020204" pitchFamily="34" charset="0"/>
                <a:cs typeface="Arial" panose="020B0604020202020204" pitchFamily="34" charset="0"/>
              </a:rPr>
              <a:t>2.0 Scope of Work </a:t>
            </a:r>
          </a:p>
          <a:p>
            <a:pPr marL="0" indent="0">
              <a:buNone/>
            </a:pPr>
            <a:r>
              <a:rPr lang="en-GB" sz="1200" dirty="0">
                <a:latin typeface="Arial" panose="020B0604020202020204" pitchFamily="34" charset="0"/>
                <a:cs typeface="Arial" panose="020B0604020202020204" pitchFamily="34" charset="0"/>
              </a:rPr>
              <a:t>The inspection involved the following activities:</a:t>
            </a:r>
          </a:p>
          <a:p>
            <a:pPr marL="0" indent="0">
              <a:buNone/>
            </a:pPr>
            <a:r>
              <a:rPr lang="en-GB" sz="1200" b="1" dirty="0">
                <a:latin typeface="Arial" panose="020B0604020202020204" pitchFamily="34" charset="0"/>
                <a:cs typeface="Arial" panose="020B0604020202020204" pitchFamily="34" charset="0"/>
              </a:rPr>
              <a:t>2.1 Comparative Inspection</a:t>
            </a:r>
          </a:p>
          <a:p>
            <a:pPr marL="0" indent="0">
              <a:buNone/>
            </a:pPr>
            <a:r>
              <a:rPr lang="en-GB" sz="1200" dirty="0">
                <a:latin typeface="Arial" panose="020B0604020202020204" pitchFamily="34" charset="0"/>
                <a:cs typeface="Arial" panose="020B0604020202020204" pitchFamily="34" charset="0"/>
              </a:rPr>
              <a:t>Continuous Radiography &amp; imaging was carried out to Splices and All Belt sections. </a:t>
            </a:r>
          </a:p>
          <a:p>
            <a:endParaRPr lang="en-GB" dirty="0"/>
          </a:p>
        </p:txBody>
      </p:sp>
    </p:spTree>
    <p:extLst>
      <p:ext uri="{BB962C8B-B14F-4D97-AF65-F5344CB8AC3E}">
        <p14:creationId xmlns:p14="http://schemas.microsoft.com/office/powerpoint/2010/main" val="3493605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3632467291"/>
              </p:ext>
            </p:extLst>
          </p:nvPr>
        </p:nvGraphicFramePr>
        <p:xfrm>
          <a:off x="9194131" y="2394376"/>
          <a:ext cx="1803400" cy="1802130"/>
        </p:xfrm>
        <a:graphic>
          <a:graphicData uri="http://schemas.openxmlformats.org/drawingml/2006/table">
            <a:tbl>
              <a:tblPr/>
              <a:tblGrid>
                <a:gridCol w="1155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tblGrid>
              <a:tr h="163830">
                <a:tc>
                  <a:txBody>
                    <a:bodyPr/>
                    <a:lstStyle/>
                    <a:p>
                      <a:pPr algn="ctr" fontAlgn="b"/>
                      <a:r>
                        <a:rPr lang="en-GB" sz="1000" b="1" i="0" u="none" strike="noStrike" dirty="0">
                          <a:effectLst/>
                          <a:latin typeface="Arial" panose="020B0604020202020204" pitchFamily="34" charset="0"/>
                        </a:rPr>
                        <a:t> Name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000" b="1" i="0" u="none" strike="noStrike" dirty="0">
                          <a:effectLst/>
                          <a:latin typeface="Arial" panose="020B0604020202020204" pitchFamily="34" charset="0"/>
                        </a:rPr>
                        <a:t> Length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3830">
                <a:tc>
                  <a:txBody>
                    <a:bodyPr/>
                    <a:lstStyle/>
                    <a:p>
                      <a:pPr algn="ctr" fontAlgn="ctr"/>
                      <a:r>
                        <a:rPr lang="en-GB" sz="1000" b="1" i="0" u="none" strike="noStrike">
                          <a:effectLst/>
                          <a:latin typeface="Arial" panose="020B0604020202020204" pitchFamily="34" charset="0"/>
                        </a:rPr>
                        <a:t>Splice 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142.73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830">
                <a:tc>
                  <a:txBody>
                    <a:bodyPr/>
                    <a:lstStyle/>
                    <a:p>
                      <a:pPr algn="ctr" fontAlgn="ctr"/>
                      <a:r>
                        <a:rPr lang="en-GB" sz="1000" b="1" i="0" u="none" strike="noStrike">
                          <a:effectLst/>
                          <a:latin typeface="Arial" panose="020B0604020202020204" pitchFamily="34" charset="0"/>
                        </a:rPr>
                        <a:t>Splice 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144.57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3830">
                <a:tc>
                  <a:txBody>
                    <a:bodyPr/>
                    <a:lstStyle/>
                    <a:p>
                      <a:pPr algn="ctr" fontAlgn="ctr"/>
                      <a:r>
                        <a:rPr lang="en-GB" sz="1000" b="1" i="0" u="none" strike="noStrike">
                          <a:effectLst/>
                          <a:latin typeface="Arial" panose="020B0604020202020204" pitchFamily="34" charset="0"/>
                        </a:rPr>
                        <a:t>Splice 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140.84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3830">
                <a:tc>
                  <a:txBody>
                    <a:bodyPr/>
                    <a:lstStyle/>
                    <a:p>
                      <a:pPr algn="ctr" fontAlgn="ctr"/>
                      <a:r>
                        <a:rPr lang="en-GB" sz="1000" b="1" i="0" u="none" strike="noStrike">
                          <a:effectLst/>
                          <a:latin typeface="Arial" panose="020B0604020202020204" pitchFamily="34" charset="0"/>
                        </a:rPr>
                        <a:t>Splice 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32.32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63830">
                <a:tc>
                  <a:txBody>
                    <a:bodyPr/>
                    <a:lstStyle/>
                    <a:p>
                      <a:pPr algn="ctr" fontAlgn="ctr"/>
                      <a:r>
                        <a:rPr lang="en-GB" sz="1000" b="1" i="0" u="none" strike="noStrike">
                          <a:effectLst/>
                          <a:latin typeface="Arial" panose="020B0604020202020204" pitchFamily="34" charset="0"/>
                        </a:rPr>
                        <a:t>Splice 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46.33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3830">
                <a:tc>
                  <a:txBody>
                    <a:bodyPr/>
                    <a:lstStyle/>
                    <a:p>
                      <a:pPr algn="ctr" fontAlgn="ctr"/>
                      <a:r>
                        <a:rPr lang="en-GB" sz="1000" b="1" i="0" u="none" strike="noStrike">
                          <a:effectLst/>
                          <a:latin typeface="Arial" panose="020B0604020202020204" pitchFamily="34" charset="0"/>
                        </a:rPr>
                        <a:t>Splice 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146.07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63830">
                <a:tc>
                  <a:txBody>
                    <a:bodyPr/>
                    <a:lstStyle/>
                    <a:p>
                      <a:pPr algn="ctr" fontAlgn="ctr"/>
                      <a:r>
                        <a:rPr lang="en-GB" sz="1000" b="1" i="0" u="none" strike="noStrike">
                          <a:effectLst/>
                          <a:latin typeface="Arial" panose="020B0604020202020204" pitchFamily="34" charset="0"/>
                        </a:rPr>
                        <a:t>Splice 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146.48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3830">
                <a:tc>
                  <a:txBody>
                    <a:bodyPr/>
                    <a:lstStyle/>
                    <a:p>
                      <a:pPr algn="ctr" fontAlgn="ctr"/>
                      <a:r>
                        <a:rPr lang="en-GB" sz="1000" b="1" i="0" u="none" strike="noStrike">
                          <a:effectLst/>
                          <a:latin typeface="Arial" panose="020B0604020202020204" pitchFamily="34" charset="0"/>
                        </a:rPr>
                        <a:t>Splice 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142.29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63830">
                <a:tc>
                  <a:txBody>
                    <a:bodyPr/>
                    <a:lstStyle/>
                    <a:p>
                      <a:pPr algn="ctr" fontAlgn="ctr"/>
                      <a:r>
                        <a:rPr lang="en-GB" sz="1000" b="1" i="0" u="none" strike="noStrike">
                          <a:effectLst/>
                          <a:latin typeface="Arial" panose="020B0604020202020204" pitchFamily="34" charset="0"/>
                        </a:rPr>
                        <a:t>Splice 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a:effectLst/>
                          <a:latin typeface="Arial" panose="020B0604020202020204" pitchFamily="34" charset="0"/>
                        </a:rPr>
                        <a:t>107.45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3830">
                <a:tc>
                  <a:txBody>
                    <a:bodyPr/>
                    <a:lstStyle/>
                    <a:p>
                      <a:pPr algn="ctr" fontAlgn="ctr"/>
                      <a:r>
                        <a:rPr lang="en-GB" sz="1000" b="1" i="0" u="none" strike="noStrike">
                          <a:effectLst/>
                          <a:latin typeface="Arial" panose="020B0604020202020204" pitchFamily="34" charset="0"/>
                        </a:rPr>
                        <a:t>Splice 10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000" b="1" i="0" u="none" strike="noStrike" dirty="0">
                          <a:effectLst/>
                          <a:latin typeface="Arial" panose="020B0604020202020204" pitchFamily="34" charset="0"/>
                        </a:rPr>
                        <a:t>145.04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20481" name="Chart 1"/>
          <p:cNvPicPr>
            <a:picLocks noChangeArrowheads="1"/>
          </p:cNvPicPr>
          <p:nvPr/>
        </p:nvPicPr>
        <p:blipFill>
          <a:blip r:embed="rId5">
            <a:extLst>
              <a:ext uri="{28A0092B-C50C-407E-A947-70E740481C1C}">
                <a14:useLocalDpi xmlns:a14="http://schemas.microsoft.com/office/drawing/2010/main" val="0"/>
              </a:ext>
            </a:extLst>
          </a:blip>
          <a:srcRect r="-93"/>
          <a:stretch>
            <a:fillRect/>
          </a:stretch>
        </p:blipFill>
        <p:spPr bwMode="auto">
          <a:xfrm>
            <a:off x="1079583" y="979571"/>
            <a:ext cx="6668754" cy="48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4095666" y="1449972"/>
            <a:ext cx="63658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2"/>
          <p:cNvSpPr txBox="1">
            <a:spLocks noChangeArrowheads="1"/>
          </p:cNvSpPr>
          <p:nvPr/>
        </p:nvSpPr>
        <p:spPr bwMode="auto">
          <a:xfrm>
            <a:off x="6558881" y="1987967"/>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 Box 2"/>
          <p:cNvSpPr txBox="1">
            <a:spLocks noChangeArrowheads="1"/>
          </p:cNvSpPr>
          <p:nvPr/>
        </p:nvSpPr>
        <p:spPr bwMode="auto">
          <a:xfrm>
            <a:off x="7634876" y="3232098"/>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2"/>
          <p:cNvSpPr txBox="1">
            <a:spLocks noChangeArrowheads="1"/>
          </p:cNvSpPr>
          <p:nvPr/>
        </p:nvSpPr>
        <p:spPr bwMode="auto">
          <a:xfrm>
            <a:off x="6998288" y="4492553"/>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2"/>
          <p:cNvSpPr txBox="1">
            <a:spLocks noChangeArrowheads="1"/>
          </p:cNvSpPr>
          <p:nvPr/>
        </p:nvSpPr>
        <p:spPr bwMode="auto">
          <a:xfrm>
            <a:off x="6441620" y="4834856"/>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 Box 2"/>
          <p:cNvSpPr txBox="1">
            <a:spLocks noChangeArrowheads="1"/>
          </p:cNvSpPr>
          <p:nvPr/>
        </p:nvSpPr>
        <p:spPr bwMode="auto">
          <a:xfrm>
            <a:off x="5600199" y="5154535"/>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2"/>
          <p:cNvSpPr txBox="1">
            <a:spLocks noChangeArrowheads="1"/>
          </p:cNvSpPr>
          <p:nvPr/>
        </p:nvSpPr>
        <p:spPr bwMode="auto">
          <a:xfrm>
            <a:off x="3021597" y="5278688"/>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2"/>
          <p:cNvSpPr txBox="1">
            <a:spLocks noChangeArrowheads="1"/>
          </p:cNvSpPr>
          <p:nvPr/>
        </p:nvSpPr>
        <p:spPr bwMode="auto">
          <a:xfrm>
            <a:off x="874750" y="4223274"/>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Text Box 2"/>
          <p:cNvSpPr txBox="1">
            <a:spLocks noChangeArrowheads="1"/>
          </p:cNvSpPr>
          <p:nvPr/>
        </p:nvSpPr>
        <p:spPr bwMode="auto">
          <a:xfrm>
            <a:off x="556456" y="2909678"/>
            <a:ext cx="636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2"/>
          <p:cNvSpPr txBox="1">
            <a:spLocks noChangeArrowheads="1"/>
          </p:cNvSpPr>
          <p:nvPr/>
        </p:nvSpPr>
        <p:spPr bwMode="auto">
          <a:xfrm>
            <a:off x="1762290" y="1956133"/>
            <a:ext cx="7563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1" i="0" u="none" strike="noStrike" cap="none" normalizeH="0" baseline="0" dirty="0">
                <a:ln>
                  <a:noFill/>
                </a:ln>
                <a:solidFill>
                  <a:schemeClr val="tx1"/>
                </a:solidFill>
                <a:effectLst/>
                <a:latin typeface="Calibri" panose="020F0502020204030204" pitchFamily="34" charset="0"/>
              </a:rPr>
              <a:t>Splice 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AutoShape 3"/>
          <p:cNvSpPr>
            <a:spLocks noChangeArrowheads="1"/>
          </p:cNvSpPr>
          <p:nvPr/>
        </p:nvSpPr>
        <p:spPr bwMode="auto">
          <a:xfrm flipH="1" flipV="1">
            <a:off x="6147887" y="2963884"/>
            <a:ext cx="177800" cy="939800"/>
          </a:xfrm>
          <a:prstGeom prst="curvedRightArrow">
            <a:avLst>
              <a:gd name="adj1" fmla="val 105714"/>
              <a:gd name="adj2" fmla="val 211429"/>
              <a:gd name="adj3" fmla="val 33333"/>
            </a:avLst>
          </a:prstGeom>
          <a:gradFill rotWithShape="0">
            <a:gsLst>
              <a:gs pos="0">
                <a:srgbClr val="F79646"/>
              </a:gs>
              <a:gs pos="100000">
                <a:srgbClr val="00FF00"/>
              </a:gs>
            </a:gsLst>
            <a:lin ang="5400000" scaled="1"/>
          </a:gradFill>
          <a:ln w="9398">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GB"/>
          </a:p>
        </p:txBody>
      </p:sp>
      <p:sp>
        <p:nvSpPr>
          <p:cNvPr id="10" name="AutoShape 4"/>
          <p:cNvSpPr>
            <a:spLocks noChangeArrowheads="1"/>
          </p:cNvSpPr>
          <p:nvPr/>
        </p:nvSpPr>
        <p:spPr bwMode="auto">
          <a:xfrm>
            <a:off x="2429711" y="3040483"/>
            <a:ext cx="177800" cy="939800"/>
          </a:xfrm>
          <a:prstGeom prst="curvedRightArrow">
            <a:avLst>
              <a:gd name="adj1" fmla="val 105714"/>
              <a:gd name="adj2" fmla="val 211429"/>
              <a:gd name="adj3" fmla="val 33333"/>
            </a:avLst>
          </a:prstGeom>
          <a:gradFill rotWithShape="0">
            <a:gsLst>
              <a:gs pos="0">
                <a:srgbClr val="F79646"/>
              </a:gs>
              <a:gs pos="100000">
                <a:srgbClr val="00FF00"/>
              </a:gs>
            </a:gsLst>
            <a:lin ang="5400000" scaled="1"/>
          </a:gradFill>
          <a:ln w="9398">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0" compatLnSpc="1">
            <a:prstTxWarp prst="textNoShape">
              <a:avLst/>
            </a:prstTxWarp>
          </a:bodyPr>
          <a:lstStyle/>
          <a:p>
            <a:endParaRPr lang="en-GB"/>
          </a:p>
        </p:txBody>
      </p:sp>
      <p:sp>
        <p:nvSpPr>
          <p:cNvPr id="11" name="TextBox 10"/>
          <p:cNvSpPr txBox="1"/>
          <p:nvPr/>
        </p:nvSpPr>
        <p:spPr>
          <a:xfrm>
            <a:off x="1887621" y="455868"/>
            <a:ext cx="1684421" cy="369332"/>
          </a:xfrm>
          <a:prstGeom prst="rect">
            <a:avLst/>
          </a:prstGeom>
          <a:noFill/>
        </p:spPr>
        <p:txBody>
          <a:bodyPr wrap="square" rtlCol="0">
            <a:spAutoFit/>
          </a:bodyPr>
          <a:lstStyle/>
          <a:p>
            <a:r>
              <a:rPr lang="en-GB" b="1" u="sng" dirty="0"/>
              <a:t>Cord Condition</a:t>
            </a:r>
          </a:p>
        </p:txBody>
      </p:sp>
    </p:spTree>
    <p:extLst>
      <p:ext uri="{BB962C8B-B14F-4D97-AF65-F5344CB8AC3E}">
        <p14:creationId xmlns:p14="http://schemas.microsoft.com/office/powerpoint/2010/main" val="3096002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200" y="1076993"/>
            <a:ext cx="10515600" cy="4969793"/>
          </a:xfrm>
        </p:spPr>
        <p:txBody>
          <a:bodyPr>
            <a:normAutofit/>
          </a:bodyPr>
          <a:lstStyle/>
          <a:p>
            <a:pPr marL="0" indent="0">
              <a:buNone/>
            </a:pPr>
            <a:r>
              <a:rPr lang="en-GB" sz="1200" b="1" dirty="0">
                <a:latin typeface="Arial" panose="020B0604020202020204" pitchFamily="34" charset="0"/>
                <a:cs typeface="Arial" panose="020B0604020202020204" pitchFamily="34" charset="0"/>
              </a:rPr>
              <a:t>3.0 Results</a:t>
            </a:r>
          </a:p>
          <a:p>
            <a:pPr marL="0" indent="0">
              <a:buNone/>
            </a:pPr>
            <a:r>
              <a:rPr lang="en-GB" sz="1200" b="1" dirty="0">
                <a:latin typeface="Arial" panose="020B0604020202020204" pitchFamily="34" charset="0"/>
                <a:cs typeface="Arial" panose="020B0604020202020204" pitchFamily="34" charset="0"/>
              </a:rPr>
              <a:t>3.1 List of Events:</a:t>
            </a:r>
          </a:p>
          <a:p>
            <a:pPr marL="0" indent="0">
              <a:buNone/>
            </a:pPr>
            <a:r>
              <a:rPr lang="en-GB" sz="1200" dirty="0">
                <a:latin typeface="Arial" panose="020B0604020202020204" pitchFamily="34" charset="0"/>
                <a:cs typeface="Arial" panose="020B0604020202020204" pitchFamily="34" charset="0"/>
              </a:rPr>
              <a:t>The following pages lists all the events in belt running order noted through the radiography. This listing summarises the position of Events with reference to the number of cords / rubber damaged.  </a:t>
            </a:r>
          </a:p>
          <a:p>
            <a:pPr marL="0" indent="0">
              <a:buNone/>
            </a:pPr>
            <a:r>
              <a:rPr lang="en-GB" sz="1200" dirty="0">
                <a:latin typeface="Arial" panose="020B0604020202020204" pitchFamily="34" charset="0"/>
                <a:cs typeface="Arial" panose="020B0604020202020204" pitchFamily="34" charset="0"/>
              </a:rPr>
              <a:t>Our policy in terms of removal of events is based on a 10% limit against the total number of cords within a belt.</a:t>
            </a:r>
          </a:p>
          <a:p>
            <a:pPr marL="0" indent="0">
              <a:buNone/>
            </a:pPr>
            <a:endParaRPr lang="en-GB" sz="1200" dirty="0">
              <a:latin typeface="Arial" panose="020B0604020202020204" pitchFamily="34" charset="0"/>
              <a:cs typeface="Arial" panose="020B0604020202020204" pitchFamily="34" charset="0"/>
            </a:endParaRPr>
          </a:p>
          <a:p>
            <a:pPr marL="0" indent="0">
              <a:buNone/>
            </a:pPr>
            <a:r>
              <a:rPr lang="en-GB" sz="1200" dirty="0">
                <a:latin typeface="Arial" panose="020B0604020202020204" pitchFamily="34" charset="0"/>
                <a:cs typeface="Arial" panose="020B0604020202020204" pitchFamily="34" charset="0"/>
              </a:rPr>
              <a:t>Key:</a:t>
            </a:r>
          </a:p>
          <a:p>
            <a:pPr marL="0" indent="0">
              <a:buNone/>
            </a:pPr>
            <a:r>
              <a:rPr lang="en-GB" sz="1200" b="1" dirty="0">
                <a:solidFill>
                  <a:srgbClr val="FF0000"/>
                </a:solidFill>
                <a:latin typeface="Arial" panose="020B0604020202020204" pitchFamily="34" charset="0"/>
                <a:cs typeface="Arial" panose="020B0604020202020204" pitchFamily="34" charset="0"/>
              </a:rPr>
              <a:t>Events listed in red are recommended for removal.</a:t>
            </a:r>
          </a:p>
          <a:p>
            <a:pPr marL="0" indent="0">
              <a:buNone/>
            </a:pPr>
            <a:r>
              <a:rPr lang="en-GB" sz="1200" b="1" dirty="0">
                <a:solidFill>
                  <a:schemeClr val="accent2"/>
                </a:solidFill>
                <a:latin typeface="Arial" panose="020B0604020202020204" pitchFamily="34" charset="0"/>
                <a:cs typeface="Arial" panose="020B0604020202020204" pitchFamily="34" charset="0"/>
              </a:rPr>
              <a:t>Events listed in orange are recommended for inspection and repair as necessary.</a:t>
            </a:r>
          </a:p>
          <a:p>
            <a:pPr marL="0" indent="0">
              <a:buNone/>
            </a:pPr>
            <a:r>
              <a:rPr lang="en-GB" sz="1200" b="1" dirty="0">
                <a:solidFill>
                  <a:srgbClr val="0000FF"/>
                </a:solidFill>
                <a:latin typeface="Arial" panose="020B0604020202020204" pitchFamily="34" charset="0"/>
                <a:cs typeface="Arial" panose="020B0604020202020204" pitchFamily="34" charset="0"/>
              </a:rPr>
              <a:t>Events listed in blue require close monitoring, visual, MFL, X-ray or otherwise. </a:t>
            </a:r>
          </a:p>
          <a:p>
            <a:pPr marL="0" indent="0">
              <a:buNone/>
            </a:pPr>
            <a:r>
              <a:rPr lang="en-GB" sz="1200" b="1" dirty="0">
                <a:solidFill>
                  <a:srgbClr val="00B050"/>
                </a:solidFill>
                <a:latin typeface="Arial" panose="020B0604020202020204" pitchFamily="34" charset="0"/>
                <a:cs typeface="Arial" panose="020B0604020202020204" pitchFamily="34" charset="0"/>
              </a:rPr>
              <a:t>Events listed in green require no action to be taken at this time. </a:t>
            </a:r>
          </a:p>
          <a:p>
            <a:pPr marL="0" indent="0">
              <a:buNone/>
            </a:pPr>
            <a:endParaRPr lang="en-GB" dirty="0"/>
          </a:p>
        </p:txBody>
      </p:sp>
    </p:spTree>
    <p:extLst>
      <p:ext uri="{BB962C8B-B14F-4D97-AF65-F5344CB8AC3E}">
        <p14:creationId xmlns:p14="http://schemas.microsoft.com/office/powerpoint/2010/main" val="36385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369845"/>
            <a:ext cx="7315200" cy="428625"/>
          </a:xfrm>
          <a:prstGeom prst="rect">
            <a:avLst/>
          </a:prstGeom>
          <a:ln w="19050">
            <a:solidFill>
              <a:srgbClr val="0000FF"/>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2116088"/>
            <a:ext cx="7315200" cy="419100"/>
          </a:xfrm>
          <a:prstGeom prst="rect">
            <a:avLst/>
          </a:prstGeom>
          <a:ln w="19050">
            <a:solidFill>
              <a:srgbClr val="0000FF"/>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2852806"/>
            <a:ext cx="7315200" cy="428625"/>
          </a:xfrm>
          <a:prstGeom prst="rect">
            <a:avLst/>
          </a:prstGeom>
          <a:ln w="19050">
            <a:solidFill>
              <a:srgbClr val="0000FF"/>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3599049"/>
            <a:ext cx="7315200" cy="533400"/>
          </a:xfrm>
          <a:prstGeom prst="rect">
            <a:avLst/>
          </a:prstGeom>
          <a:ln w="19050">
            <a:solidFill>
              <a:srgbClr val="0000FF"/>
            </a:solidFill>
          </a:ln>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4450067"/>
            <a:ext cx="7315200" cy="438150"/>
          </a:xfrm>
          <a:prstGeom prst="rect">
            <a:avLst/>
          </a:prstGeom>
          <a:ln w="19050">
            <a:solidFill>
              <a:srgbClr val="0000FF"/>
            </a:solidFill>
          </a:ln>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00" y="5205836"/>
            <a:ext cx="7315200" cy="428625"/>
          </a:xfrm>
          <a:prstGeom prst="rect">
            <a:avLst/>
          </a:prstGeom>
          <a:ln w="19050">
            <a:solidFill>
              <a:srgbClr val="0000FF"/>
            </a:solidFill>
          </a:ln>
        </p:spPr>
      </p:pic>
      <p:sp>
        <p:nvSpPr>
          <p:cNvPr id="9" name="TextBox 8"/>
          <p:cNvSpPr txBox="1"/>
          <p:nvPr/>
        </p:nvSpPr>
        <p:spPr>
          <a:xfrm>
            <a:off x="1347535" y="1429138"/>
            <a:ext cx="1331495" cy="369332"/>
          </a:xfrm>
          <a:prstGeom prst="rect">
            <a:avLst/>
          </a:prstGeom>
          <a:noFill/>
        </p:spPr>
        <p:txBody>
          <a:bodyPr wrap="square" rtlCol="0">
            <a:spAutoFit/>
          </a:bodyPr>
          <a:lstStyle/>
          <a:p>
            <a:r>
              <a:rPr lang="en-GB" dirty="0"/>
              <a:t>Event 1</a:t>
            </a:r>
          </a:p>
        </p:txBody>
      </p:sp>
      <p:sp>
        <p:nvSpPr>
          <p:cNvPr id="12" name="TextBox 11"/>
          <p:cNvSpPr txBox="1"/>
          <p:nvPr/>
        </p:nvSpPr>
        <p:spPr>
          <a:xfrm>
            <a:off x="1347536" y="2165856"/>
            <a:ext cx="1331495" cy="369332"/>
          </a:xfrm>
          <a:prstGeom prst="rect">
            <a:avLst/>
          </a:prstGeom>
          <a:noFill/>
        </p:spPr>
        <p:txBody>
          <a:bodyPr wrap="square" rtlCol="0">
            <a:spAutoFit/>
          </a:bodyPr>
          <a:lstStyle/>
          <a:p>
            <a:r>
              <a:rPr lang="en-GB" dirty="0"/>
              <a:t>Event 2</a:t>
            </a:r>
          </a:p>
        </p:txBody>
      </p:sp>
      <p:sp>
        <p:nvSpPr>
          <p:cNvPr id="13" name="TextBox 12"/>
          <p:cNvSpPr txBox="1"/>
          <p:nvPr/>
        </p:nvSpPr>
        <p:spPr>
          <a:xfrm>
            <a:off x="1347535" y="2912099"/>
            <a:ext cx="1331495" cy="369332"/>
          </a:xfrm>
          <a:prstGeom prst="rect">
            <a:avLst/>
          </a:prstGeom>
          <a:noFill/>
        </p:spPr>
        <p:txBody>
          <a:bodyPr wrap="square" rtlCol="0">
            <a:spAutoFit/>
          </a:bodyPr>
          <a:lstStyle/>
          <a:p>
            <a:r>
              <a:rPr lang="en-GB" dirty="0"/>
              <a:t>Event 3</a:t>
            </a:r>
          </a:p>
        </p:txBody>
      </p:sp>
      <p:sp>
        <p:nvSpPr>
          <p:cNvPr id="14" name="TextBox 13"/>
          <p:cNvSpPr txBox="1"/>
          <p:nvPr/>
        </p:nvSpPr>
        <p:spPr>
          <a:xfrm>
            <a:off x="1347535" y="3763117"/>
            <a:ext cx="1331495" cy="369332"/>
          </a:xfrm>
          <a:prstGeom prst="rect">
            <a:avLst/>
          </a:prstGeom>
          <a:noFill/>
        </p:spPr>
        <p:txBody>
          <a:bodyPr wrap="square" rtlCol="0">
            <a:spAutoFit/>
          </a:bodyPr>
          <a:lstStyle/>
          <a:p>
            <a:r>
              <a:rPr lang="en-GB" dirty="0"/>
              <a:t>Event 4</a:t>
            </a:r>
          </a:p>
        </p:txBody>
      </p:sp>
      <p:sp>
        <p:nvSpPr>
          <p:cNvPr id="15" name="TextBox 14"/>
          <p:cNvSpPr txBox="1"/>
          <p:nvPr/>
        </p:nvSpPr>
        <p:spPr>
          <a:xfrm>
            <a:off x="1347535" y="4535620"/>
            <a:ext cx="1331495" cy="369332"/>
          </a:xfrm>
          <a:prstGeom prst="rect">
            <a:avLst/>
          </a:prstGeom>
          <a:noFill/>
        </p:spPr>
        <p:txBody>
          <a:bodyPr wrap="square" rtlCol="0">
            <a:spAutoFit/>
          </a:bodyPr>
          <a:lstStyle/>
          <a:p>
            <a:r>
              <a:rPr lang="en-GB" dirty="0"/>
              <a:t>Event 5</a:t>
            </a:r>
          </a:p>
        </p:txBody>
      </p:sp>
      <p:sp>
        <p:nvSpPr>
          <p:cNvPr id="16" name="TextBox 15"/>
          <p:cNvSpPr txBox="1"/>
          <p:nvPr/>
        </p:nvSpPr>
        <p:spPr>
          <a:xfrm>
            <a:off x="1347535" y="5274284"/>
            <a:ext cx="1331495" cy="369332"/>
          </a:xfrm>
          <a:prstGeom prst="rect">
            <a:avLst/>
          </a:prstGeom>
          <a:noFill/>
        </p:spPr>
        <p:txBody>
          <a:bodyPr wrap="square" rtlCol="0">
            <a:spAutoFit/>
          </a:bodyPr>
          <a:lstStyle/>
          <a:p>
            <a:r>
              <a:rPr lang="en-GB" dirty="0"/>
              <a:t>Event 6</a:t>
            </a:r>
          </a:p>
        </p:txBody>
      </p:sp>
      <p:sp>
        <p:nvSpPr>
          <p:cNvPr id="17" name="TextBox 16"/>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2526952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id:5C3246DA-9E0A-46B7-BB74-79A4535717DA@home"/>
          <p:cNvPicPr>
            <a:picLocks noChangeAspect="1" noChangeArrowheads="1"/>
          </p:cNvPicPr>
          <p:nvPr/>
        </p:nvPicPr>
        <p:blipFill>
          <a:blip r:embed="rId2" r:link="rId3">
            <a:extLst>
              <a:ext uri="{28A0092B-C50C-407E-A947-70E740481C1C}">
                <a14:useLocalDpi xmlns:a14="http://schemas.microsoft.com/office/drawing/2010/main" val="0"/>
              </a:ext>
            </a:extLst>
          </a:blip>
          <a:srcRect t="84779"/>
          <a:stretch>
            <a:fillRect/>
          </a:stretch>
        </p:blipFill>
        <p:spPr bwMode="auto">
          <a:xfrm>
            <a:off x="838200" y="6046787"/>
            <a:ext cx="10515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94" y="62820"/>
            <a:ext cx="113665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1347322"/>
            <a:ext cx="7315200" cy="409575"/>
          </a:xfrm>
          <a:prstGeom prst="rect">
            <a:avLst/>
          </a:prstGeom>
          <a:ln w="19050">
            <a:solidFill>
              <a:srgbClr val="0000FF"/>
            </a:solidFill>
          </a:ln>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2026187"/>
            <a:ext cx="7315200" cy="666750"/>
          </a:xfrm>
          <a:prstGeom prst="rect">
            <a:avLst/>
          </a:prstGeom>
          <a:ln w="19050">
            <a:solidFill>
              <a:srgbClr val="0000FF"/>
            </a:solidFill>
          </a:ln>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8600" y="2962227"/>
            <a:ext cx="7315200" cy="419100"/>
          </a:xfrm>
          <a:prstGeom prst="rect">
            <a:avLst/>
          </a:prstGeom>
          <a:ln w="19050">
            <a:solidFill>
              <a:srgbClr val="0000FF"/>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600" y="3650617"/>
            <a:ext cx="7315200" cy="476250"/>
          </a:xfrm>
          <a:prstGeom prst="rect">
            <a:avLst/>
          </a:prstGeom>
          <a:ln w="19050">
            <a:solidFill>
              <a:srgbClr val="0000FF"/>
            </a:solidFill>
          </a:ln>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4396157"/>
            <a:ext cx="7315200" cy="447675"/>
          </a:xfrm>
          <a:prstGeom prst="rect">
            <a:avLst/>
          </a:prstGeom>
          <a:ln w="19050">
            <a:solidFill>
              <a:srgbClr val="0000FF"/>
            </a:solidFill>
          </a:ln>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8600" y="5113122"/>
            <a:ext cx="7315200" cy="409575"/>
          </a:xfrm>
          <a:prstGeom prst="rect">
            <a:avLst/>
          </a:prstGeom>
          <a:ln w="19050">
            <a:solidFill>
              <a:srgbClr val="0000FF"/>
            </a:solidFill>
          </a:ln>
        </p:spPr>
      </p:pic>
      <p:sp>
        <p:nvSpPr>
          <p:cNvPr id="11" name="TextBox 10"/>
          <p:cNvSpPr txBox="1"/>
          <p:nvPr/>
        </p:nvSpPr>
        <p:spPr>
          <a:xfrm>
            <a:off x="1347535" y="1429138"/>
            <a:ext cx="1331495" cy="369332"/>
          </a:xfrm>
          <a:prstGeom prst="rect">
            <a:avLst/>
          </a:prstGeom>
          <a:noFill/>
        </p:spPr>
        <p:txBody>
          <a:bodyPr wrap="square" rtlCol="0">
            <a:spAutoFit/>
          </a:bodyPr>
          <a:lstStyle/>
          <a:p>
            <a:r>
              <a:rPr lang="en-GB" dirty="0"/>
              <a:t>Event 7</a:t>
            </a:r>
          </a:p>
        </p:txBody>
      </p:sp>
      <p:sp>
        <p:nvSpPr>
          <p:cNvPr id="12" name="TextBox 11"/>
          <p:cNvSpPr txBox="1"/>
          <p:nvPr/>
        </p:nvSpPr>
        <p:spPr>
          <a:xfrm>
            <a:off x="1347536" y="2165856"/>
            <a:ext cx="1331495" cy="369332"/>
          </a:xfrm>
          <a:prstGeom prst="rect">
            <a:avLst/>
          </a:prstGeom>
          <a:noFill/>
        </p:spPr>
        <p:txBody>
          <a:bodyPr wrap="square" rtlCol="0">
            <a:spAutoFit/>
          </a:bodyPr>
          <a:lstStyle/>
          <a:p>
            <a:r>
              <a:rPr lang="en-GB" dirty="0"/>
              <a:t>Event 8</a:t>
            </a:r>
          </a:p>
        </p:txBody>
      </p:sp>
      <p:sp>
        <p:nvSpPr>
          <p:cNvPr id="13" name="TextBox 12"/>
          <p:cNvSpPr txBox="1"/>
          <p:nvPr/>
        </p:nvSpPr>
        <p:spPr>
          <a:xfrm>
            <a:off x="1347535" y="2912099"/>
            <a:ext cx="1331495" cy="369332"/>
          </a:xfrm>
          <a:prstGeom prst="rect">
            <a:avLst/>
          </a:prstGeom>
          <a:noFill/>
        </p:spPr>
        <p:txBody>
          <a:bodyPr wrap="square" rtlCol="0">
            <a:spAutoFit/>
          </a:bodyPr>
          <a:lstStyle/>
          <a:p>
            <a:r>
              <a:rPr lang="en-GB" dirty="0"/>
              <a:t>Event 9</a:t>
            </a:r>
          </a:p>
        </p:txBody>
      </p:sp>
      <p:sp>
        <p:nvSpPr>
          <p:cNvPr id="14" name="TextBox 13"/>
          <p:cNvSpPr txBox="1"/>
          <p:nvPr/>
        </p:nvSpPr>
        <p:spPr>
          <a:xfrm>
            <a:off x="1347535" y="3763117"/>
            <a:ext cx="1331495" cy="369332"/>
          </a:xfrm>
          <a:prstGeom prst="rect">
            <a:avLst/>
          </a:prstGeom>
          <a:noFill/>
        </p:spPr>
        <p:txBody>
          <a:bodyPr wrap="square" rtlCol="0">
            <a:spAutoFit/>
          </a:bodyPr>
          <a:lstStyle/>
          <a:p>
            <a:r>
              <a:rPr lang="en-GB" dirty="0"/>
              <a:t>Event 10</a:t>
            </a:r>
          </a:p>
        </p:txBody>
      </p:sp>
      <p:sp>
        <p:nvSpPr>
          <p:cNvPr id="15" name="TextBox 14"/>
          <p:cNvSpPr txBox="1"/>
          <p:nvPr/>
        </p:nvSpPr>
        <p:spPr>
          <a:xfrm>
            <a:off x="1347535" y="4535620"/>
            <a:ext cx="1331495" cy="369332"/>
          </a:xfrm>
          <a:prstGeom prst="rect">
            <a:avLst/>
          </a:prstGeom>
          <a:noFill/>
        </p:spPr>
        <p:txBody>
          <a:bodyPr wrap="square" rtlCol="0">
            <a:spAutoFit/>
          </a:bodyPr>
          <a:lstStyle/>
          <a:p>
            <a:r>
              <a:rPr lang="en-GB" dirty="0"/>
              <a:t>Event 11</a:t>
            </a:r>
          </a:p>
        </p:txBody>
      </p:sp>
      <p:sp>
        <p:nvSpPr>
          <p:cNvPr id="16" name="TextBox 15"/>
          <p:cNvSpPr txBox="1"/>
          <p:nvPr/>
        </p:nvSpPr>
        <p:spPr>
          <a:xfrm>
            <a:off x="1347535" y="5274284"/>
            <a:ext cx="1331495" cy="369332"/>
          </a:xfrm>
          <a:prstGeom prst="rect">
            <a:avLst/>
          </a:prstGeom>
          <a:noFill/>
        </p:spPr>
        <p:txBody>
          <a:bodyPr wrap="square" rtlCol="0">
            <a:spAutoFit/>
          </a:bodyPr>
          <a:lstStyle/>
          <a:p>
            <a:r>
              <a:rPr lang="en-GB" dirty="0"/>
              <a:t>Event 12</a:t>
            </a:r>
          </a:p>
        </p:txBody>
      </p:sp>
      <p:sp>
        <p:nvSpPr>
          <p:cNvPr id="17" name="TextBox 16"/>
          <p:cNvSpPr txBox="1"/>
          <p:nvPr/>
        </p:nvSpPr>
        <p:spPr>
          <a:xfrm>
            <a:off x="1887621" y="455868"/>
            <a:ext cx="1684421" cy="369332"/>
          </a:xfrm>
          <a:prstGeom prst="rect">
            <a:avLst/>
          </a:prstGeom>
          <a:noFill/>
        </p:spPr>
        <p:txBody>
          <a:bodyPr wrap="square" rtlCol="0">
            <a:spAutoFit/>
          </a:bodyPr>
          <a:lstStyle/>
          <a:p>
            <a:r>
              <a:rPr lang="en-GB" b="1" u="sng" dirty="0"/>
              <a:t>Event Condition</a:t>
            </a:r>
          </a:p>
        </p:txBody>
      </p:sp>
    </p:spTree>
    <p:extLst>
      <p:ext uri="{BB962C8B-B14F-4D97-AF65-F5344CB8AC3E}">
        <p14:creationId xmlns:p14="http://schemas.microsoft.com/office/powerpoint/2010/main" val="1713895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2515</TotalTime>
  <Words>676</Words>
  <Application>Microsoft Office PowerPoint</Application>
  <PresentationFormat>Widescreen</PresentationFormat>
  <Paragraphs>161</Paragraphs>
  <Slides>23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Cambria Math</vt:lpstr>
      <vt:lpstr>Times New Roman</vt:lpstr>
      <vt:lpstr>Office Theme</vt:lpstr>
      <vt:lpstr>Client Site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james warbrick</cp:lastModifiedBy>
  <cp:revision>38</cp:revision>
  <dcterms:created xsi:type="dcterms:W3CDTF">2018-01-19T01:24:02Z</dcterms:created>
  <dcterms:modified xsi:type="dcterms:W3CDTF">2019-06-26T07:49:38Z</dcterms:modified>
</cp:coreProperties>
</file>